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83"/>
  </p:notesMasterIdLst>
  <p:sldIdLst>
    <p:sldId id="256" r:id="rId3"/>
    <p:sldId id="258" r:id="rId4"/>
    <p:sldId id="282" r:id="rId5"/>
    <p:sldId id="294" r:id="rId6"/>
    <p:sldId id="295" r:id="rId7"/>
    <p:sldId id="296" r:id="rId8"/>
    <p:sldId id="297" r:id="rId9"/>
    <p:sldId id="298" r:id="rId10"/>
    <p:sldId id="292" r:id="rId11"/>
    <p:sldId id="283" r:id="rId12"/>
    <p:sldId id="302" r:id="rId13"/>
    <p:sldId id="299" r:id="rId14"/>
    <p:sldId id="307" r:id="rId15"/>
    <p:sldId id="308" r:id="rId16"/>
    <p:sldId id="309" r:id="rId17"/>
    <p:sldId id="315" r:id="rId18"/>
    <p:sldId id="310" r:id="rId19"/>
    <p:sldId id="311" r:id="rId20"/>
    <p:sldId id="312" r:id="rId21"/>
    <p:sldId id="314" r:id="rId22"/>
    <p:sldId id="316" r:id="rId23"/>
    <p:sldId id="289" r:id="rId24"/>
    <p:sldId id="293" r:id="rId25"/>
    <p:sldId id="317" r:id="rId26"/>
    <p:sldId id="319" r:id="rId27"/>
    <p:sldId id="288" r:id="rId28"/>
    <p:sldId id="300" r:id="rId29"/>
    <p:sldId id="290" r:id="rId30"/>
    <p:sldId id="291" r:id="rId31"/>
    <p:sldId id="301" r:id="rId32"/>
    <p:sldId id="303" r:id="rId33"/>
    <p:sldId id="304" r:id="rId34"/>
    <p:sldId id="305" r:id="rId35"/>
    <p:sldId id="306" r:id="rId36"/>
    <p:sldId id="320" r:id="rId37"/>
    <p:sldId id="259" r:id="rId38"/>
    <p:sldId id="321" r:id="rId39"/>
    <p:sldId id="341" r:id="rId40"/>
    <p:sldId id="322" r:id="rId41"/>
    <p:sldId id="260" r:id="rId42"/>
    <p:sldId id="328" r:id="rId43"/>
    <p:sldId id="329" r:id="rId44"/>
    <p:sldId id="330" r:id="rId45"/>
    <p:sldId id="331" r:id="rId46"/>
    <p:sldId id="332" r:id="rId47"/>
    <p:sldId id="261" r:id="rId48"/>
    <p:sldId id="339" r:id="rId49"/>
    <p:sldId id="262" r:id="rId50"/>
    <p:sldId id="340" r:id="rId51"/>
    <p:sldId id="263" r:id="rId52"/>
    <p:sldId id="264" r:id="rId53"/>
    <p:sldId id="265" r:id="rId54"/>
    <p:sldId id="323" r:id="rId55"/>
    <p:sldId id="266" r:id="rId56"/>
    <p:sldId id="333" r:id="rId57"/>
    <p:sldId id="267" r:id="rId58"/>
    <p:sldId id="334" r:id="rId59"/>
    <p:sldId id="268" r:id="rId60"/>
    <p:sldId id="269" r:id="rId61"/>
    <p:sldId id="271" r:id="rId62"/>
    <p:sldId id="272" r:id="rId63"/>
    <p:sldId id="335" r:id="rId64"/>
    <p:sldId id="338" r:id="rId65"/>
    <p:sldId id="337" r:id="rId66"/>
    <p:sldId id="273" r:id="rId67"/>
    <p:sldId id="336" r:id="rId68"/>
    <p:sldId id="281" r:id="rId69"/>
    <p:sldId id="275" r:id="rId70"/>
    <p:sldId id="325" r:id="rId71"/>
    <p:sldId id="324" r:id="rId72"/>
    <p:sldId id="276" r:id="rId73"/>
    <p:sldId id="277" r:id="rId74"/>
    <p:sldId id="278" r:id="rId75"/>
    <p:sldId id="279" r:id="rId76"/>
    <p:sldId id="284" r:id="rId77"/>
    <p:sldId id="286" r:id="rId78"/>
    <p:sldId id="285" r:id="rId79"/>
    <p:sldId id="287" r:id="rId80"/>
    <p:sldId id="326" r:id="rId81"/>
    <p:sldId id="327" r:id="rId8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658" autoAdjust="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462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9D8C1-E3C5-4FB5-BEEE-8979A946648A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34448-C013-461E-A48C-52AAB643ED5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34448-C013-461E-A48C-52AAB643ED5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Wave8.pn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20000" contrast="63000"/>
          </a:blip>
          <a:stretch>
            <a:fillRect/>
          </a:stretch>
        </p:blipFill>
        <p:spPr>
          <a:xfrm>
            <a:off x="0" y="2467681"/>
            <a:ext cx="8458200" cy="2590811"/>
          </a:xfrm>
          <a:prstGeom prst="rect">
            <a:avLst/>
          </a:prstGeom>
        </p:spPr>
      </p:pic>
      <p:pic>
        <p:nvPicPr>
          <p:cNvPr id="11" name="Picture 10" descr="Wave11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lum bright="19000" contrast="78000"/>
          </a:blip>
          <a:stretch>
            <a:fillRect/>
          </a:stretch>
        </p:blipFill>
        <p:spPr>
          <a:xfrm>
            <a:off x="2104373" y="2798184"/>
            <a:ext cx="7039627" cy="2354711"/>
          </a:xfrm>
          <a:prstGeom prst="rect">
            <a:avLst/>
          </a:prstGeom>
        </p:spPr>
      </p:pic>
      <p:pic>
        <p:nvPicPr>
          <p:cNvPr id="8" name="Picture 7" descr="Wave2.png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5000" contrast="52000"/>
          </a:blip>
          <a:stretch>
            <a:fillRect/>
          </a:stretch>
        </p:blipFill>
        <p:spPr>
          <a:xfrm>
            <a:off x="-12526" y="0"/>
            <a:ext cx="5373635" cy="4823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Wave1.png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17000" contrast="42000"/>
          </a:blip>
          <a:stretch>
            <a:fillRect/>
          </a:stretch>
        </p:blipFill>
        <p:spPr>
          <a:xfrm>
            <a:off x="-12526" y="-18789"/>
            <a:ext cx="5373635" cy="422911"/>
          </a:xfrm>
          <a:prstGeom prst="rect">
            <a:avLst/>
          </a:prstGeom>
        </p:spPr>
      </p:pic>
      <p:pic>
        <p:nvPicPr>
          <p:cNvPr id="14" name="Picture 13" descr="Wave8.png"/>
          <p:cNvPicPr>
            <a:picLocks noChangeAspect="1"/>
          </p:cNvPicPr>
          <p:nvPr userDrawn="1"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24000"/>
          </a:blip>
          <a:stretch>
            <a:fillRect/>
          </a:stretch>
        </p:blipFill>
        <p:spPr>
          <a:xfrm>
            <a:off x="0" y="2388881"/>
            <a:ext cx="9144000" cy="2727170"/>
          </a:xfrm>
          <a:prstGeom prst="rect">
            <a:avLst/>
          </a:prstGeom>
        </p:spPr>
      </p:pic>
      <p:pic>
        <p:nvPicPr>
          <p:cNvPr id="9" name="Picture 8" descr="Wave8.png"/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63000"/>
          </a:blip>
          <a:stretch>
            <a:fillRect/>
          </a:stretch>
        </p:blipFill>
        <p:spPr>
          <a:xfrm>
            <a:off x="0" y="2425725"/>
            <a:ext cx="9144000" cy="2727170"/>
          </a:xfrm>
          <a:prstGeom prst="rect">
            <a:avLst/>
          </a:prstGeom>
        </p:spPr>
      </p:pic>
      <p:pic>
        <p:nvPicPr>
          <p:cNvPr id="10" name="Picture 9" descr="Wave10.png"/>
          <p:cNvPicPr>
            <a:picLocks noChangeAspect="1"/>
          </p:cNvPicPr>
          <p:nvPr userDrawn="1"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9000" contrast="86000"/>
          </a:blip>
          <a:stretch>
            <a:fillRect/>
          </a:stretch>
        </p:blipFill>
        <p:spPr>
          <a:xfrm>
            <a:off x="0" y="3360352"/>
            <a:ext cx="9144000" cy="1577204"/>
          </a:xfrm>
          <a:prstGeom prst="rect">
            <a:avLst/>
          </a:prstGeom>
        </p:spPr>
      </p:pic>
      <p:pic>
        <p:nvPicPr>
          <p:cNvPr id="16" name="Picture 15" descr="Wave9.png"/>
          <p:cNvPicPr>
            <a:picLocks noChangeAspect="1"/>
          </p:cNvPicPr>
          <p:nvPr userDrawn="1"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-4000" contrast="66000"/>
          </a:blip>
          <a:stretch>
            <a:fillRect/>
          </a:stretch>
        </p:blipFill>
        <p:spPr>
          <a:xfrm>
            <a:off x="5830817" y="2693878"/>
            <a:ext cx="3313183" cy="1005842"/>
          </a:xfrm>
          <a:prstGeom prst="rect">
            <a:avLst/>
          </a:prstGeom>
        </p:spPr>
      </p:pic>
      <p:pic>
        <p:nvPicPr>
          <p:cNvPr id="17" name="Picture 16" descr="Wave6.png"/>
          <p:cNvPicPr>
            <a:picLocks noChangeAspect="1"/>
          </p:cNvPicPr>
          <p:nvPr userDrawn="1"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lum contrast="59000"/>
          </a:blip>
          <a:stretch>
            <a:fillRect/>
          </a:stretch>
        </p:blipFill>
        <p:spPr>
          <a:xfrm>
            <a:off x="-16807" y="3725513"/>
            <a:ext cx="4476074" cy="607264"/>
          </a:xfrm>
          <a:prstGeom prst="rect">
            <a:avLst/>
          </a:prstGeom>
        </p:spPr>
      </p:pic>
      <p:pic>
        <p:nvPicPr>
          <p:cNvPr id="19" name="Picture 18" descr="Wave3.png"/>
          <p:cNvPicPr>
            <a:picLocks noChangeAspect="1"/>
          </p:cNvPicPr>
          <p:nvPr userDrawn="1"/>
        </p:nvPicPr>
        <p:blipFill>
          <a:blip r:embed="rId10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1421655">
            <a:off x="-106626" y="2326330"/>
            <a:ext cx="9455699" cy="1744349"/>
          </a:xfrm>
          <a:prstGeom prst="rect">
            <a:avLst/>
          </a:prstGeom>
        </p:spPr>
      </p:pic>
      <p:pic>
        <p:nvPicPr>
          <p:cNvPr id="20" name="Picture 19" descr="Wave11.png"/>
          <p:cNvPicPr>
            <a:picLocks noChangeAspect="1"/>
          </p:cNvPicPr>
          <p:nvPr userDrawn="1"/>
        </p:nvPicPr>
        <p:blipFill>
          <a:blip r:embed="rId11" cstate="print">
            <a:lum bright="70000" contrast="-70000"/>
          </a:blip>
          <a:stretch>
            <a:fillRect/>
          </a:stretch>
        </p:blipFill>
        <p:spPr>
          <a:xfrm>
            <a:off x="2590800" y="2445249"/>
            <a:ext cx="6553200" cy="2708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ave8.pn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23000" contrast="72000"/>
          </a:blip>
          <a:stretch>
            <a:fillRect/>
          </a:stretch>
        </p:blipFill>
        <p:spPr>
          <a:xfrm rot="5400000">
            <a:off x="-1959129" y="2008465"/>
            <a:ext cx="5143499" cy="1126571"/>
          </a:xfrm>
          <a:prstGeom prst="rect">
            <a:avLst/>
          </a:prstGeom>
        </p:spPr>
      </p:pic>
      <p:pic>
        <p:nvPicPr>
          <p:cNvPr id="9" name="Picture 8" descr="Wave8.png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53000"/>
          </a:blip>
          <a:stretch>
            <a:fillRect/>
          </a:stretch>
        </p:blipFill>
        <p:spPr>
          <a:xfrm rot="5400000">
            <a:off x="-2033900" y="1972540"/>
            <a:ext cx="5143500" cy="12009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959" y="1063229"/>
            <a:ext cx="7485840" cy="3531394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buSzPct val="75000"/>
              <a:buFont typeface="Wingdings" pitchFamily="2" charset="2"/>
              <a:buChar char="Ø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Wave8.png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63000"/>
          </a:blip>
          <a:stretch>
            <a:fillRect/>
          </a:stretch>
        </p:blipFill>
        <p:spPr>
          <a:xfrm rot="5400000">
            <a:off x="-2096531" y="1971271"/>
            <a:ext cx="5143500" cy="1200958"/>
          </a:xfrm>
          <a:prstGeom prst="rect">
            <a:avLst/>
          </a:prstGeom>
        </p:spPr>
      </p:pic>
      <p:pic>
        <p:nvPicPr>
          <p:cNvPr id="11" name="Picture 10" descr="Wave10.png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9000" contrast="86000"/>
          </a:blip>
          <a:stretch>
            <a:fillRect/>
          </a:stretch>
        </p:blipFill>
        <p:spPr>
          <a:xfrm rot="5400000">
            <a:off x="-2205366" y="2098891"/>
            <a:ext cx="5143501" cy="945719"/>
          </a:xfrm>
          <a:prstGeom prst="rect">
            <a:avLst/>
          </a:prstGeom>
        </p:spPr>
      </p:pic>
      <p:pic>
        <p:nvPicPr>
          <p:cNvPr id="14" name="Picture 13" descr="Wave11.png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26000" contrast="66000"/>
          </a:blip>
          <a:stretch>
            <a:fillRect/>
          </a:stretch>
        </p:blipFill>
        <p:spPr>
          <a:xfrm>
            <a:off x="-106475" y="4077222"/>
            <a:ext cx="9250475" cy="1076942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CAB21-1395-4141-91B7-B6012F24BF17}" type="datetimeFigureOut">
              <a:rPr lang="en-US" smtClean="0"/>
              <a:pPr/>
              <a:t>5/23/2011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7CD05-1A93-40BF-BDF1-07CA5CA97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663" y="386862"/>
            <a:ext cx="8417256" cy="1102519"/>
          </a:xfrm>
        </p:spPr>
        <p:txBody>
          <a:bodyPr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l"/>
            <a:r>
              <a:rPr lang="en-US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Thesis defense</a:t>
            </a:r>
            <a:endParaRPr lang="en-US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664" y="1688123"/>
            <a:ext cx="3623568" cy="984739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Arangamanikkannan Manickam</a:t>
            </a:r>
          </a:p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Dept. of Computer Science</a:t>
            </a:r>
          </a:p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University of West Florida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263662" y="1723292"/>
            <a:ext cx="3001107" cy="9847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Thomas Reichherzer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Dr. Sukumar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Kamalasadan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aseline="0" dirty="0" smtClean="0">
                <a:solidFill>
                  <a:schemeClr val="tx2">
                    <a:lumMod val="75000"/>
                  </a:schemeClr>
                </a:solidFill>
              </a:rPr>
              <a:t>Dr.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Sharon Simmons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02" y="1802921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II </a:t>
            </a:r>
            <a:br>
              <a:rPr lang="en-US" dirty="0" smtClean="0"/>
            </a:br>
            <a:r>
              <a:rPr lang="en-US" dirty="0" smtClean="0"/>
              <a:t>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98813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Proposed design</a:t>
            </a:r>
            <a:endParaRPr lang="en-US" sz="3600" dirty="0"/>
          </a:p>
        </p:txBody>
      </p:sp>
      <p:pic>
        <p:nvPicPr>
          <p:cNvPr id="4" name="Picture 2" descr="D:\Dropbox\Thesis documents\Thesis writing\kannan-thesis2\images\proposed_desig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3888" y="758437"/>
            <a:ext cx="7293027" cy="3765124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7349613" y="2030361"/>
            <a:ext cx="491613" cy="363793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 flipV="1">
            <a:off x="3055375" y="2494937"/>
            <a:ext cx="447369" cy="1"/>
          </a:xfrm>
          <a:prstGeom prst="line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654411" y="2448232"/>
            <a:ext cx="442450" cy="4571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057834" y="1814056"/>
            <a:ext cx="442450" cy="4571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91440"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Multi-agent system design</a:t>
            </a:r>
            <a:endParaRPr lang="en-US" sz="3600" dirty="0"/>
          </a:p>
        </p:txBody>
      </p:sp>
      <p:pic>
        <p:nvPicPr>
          <p:cNvPr id="27650" name="Picture 2" descr="D:\Dropbox\Thesis documents\Thesis writing\kannan-thesis2\images\m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6911" y="1063228"/>
            <a:ext cx="4590766" cy="3607537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>
          <a:xfrm>
            <a:off x="6597446" y="1669896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97446" y="2069843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93627" y="146501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98547" y="184354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3846" y="1063229"/>
            <a:ext cx="4463846" cy="378407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Special purpose agents: Agent Management Service (AMS) and Directory Facilitator (DF).</a:t>
            </a:r>
          </a:p>
          <a:p>
            <a:pPr lvl="1"/>
            <a:r>
              <a:rPr lang="en-US" dirty="0" smtClean="0"/>
              <a:t>Helps in inter-agent collaboration.</a:t>
            </a:r>
          </a:p>
          <a:p>
            <a:pPr lvl="1"/>
            <a:r>
              <a:rPr lang="en-US" dirty="0" smtClean="0"/>
              <a:t>AMS: Holds a database of agent configuration and respond to queries by other agents. </a:t>
            </a:r>
          </a:p>
          <a:p>
            <a:pPr lvl="1"/>
            <a:r>
              <a:rPr lang="en-US" dirty="0" smtClean="0"/>
              <a:t>-DF: Maintains a list of services provided by the agents and responds to queries asked by other agents.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Special purpose agents</a:t>
            </a:r>
            <a:endParaRPr lang="en-US" sz="3600" dirty="0"/>
          </a:p>
        </p:txBody>
      </p:sp>
      <p:pic>
        <p:nvPicPr>
          <p:cNvPr id="27650" name="Picture 2" descr="D:\Dropbox\Thesis documents\Thesis writing\kannan-thesis2\images\m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4736" y="1063230"/>
            <a:ext cx="3431458" cy="2696524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1170039" y="4003317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70039" y="4403264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66220" y="379843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1140" y="417696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015613" y="1063230"/>
            <a:ext cx="1769807" cy="4804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96581" y="1740310"/>
            <a:ext cx="4090219" cy="133718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General purpose agents:</a:t>
            </a:r>
          </a:p>
          <a:p>
            <a:pPr lvl="1"/>
            <a:r>
              <a:rPr lang="en-US" dirty="0" smtClean="0"/>
              <a:t>provides security services.</a:t>
            </a:r>
          </a:p>
          <a:p>
            <a:pPr lvl="1"/>
            <a:r>
              <a:rPr lang="en-US" dirty="0" smtClean="0"/>
              <a:t>Performs monitoring/supervision activities.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General purpose agents</a:t>
            </a:r>
            <a:endParaRPr lang="en-US" sz="3600" dirty="0"/>
          </a:p>
        </p:txBody>
      </p:sp>
      <p:pic>
        <p:nvPicPr>
          <p:cNvPr id="27650" name="Picture 2" descr="D:\Dropbox\Thesis documents\Thesis writing\kannan-thesis2\images\m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4736" y="1063230"/>
            <a:ext cx="3431458" cy="2696524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1170039" y="4003317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70039" y="4403264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66220" y="379843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1140" y="417696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24235" y="1504335"/>
            <a:ext cx="3441291" cy="2123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3846" y="1063229"/>
            <a:ext cx="4222954" cy="34830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Communication agent (CA):</a:t>
            </a:r>
          </a:p>
          <a:p>
            <a:pPr lvl="1"/>
            <a:r>
              <a:rPr lang="en-US" dirty="0" smtClean="0"/>
              <a:t>Communication endpoint for messages sent/received with outside world.</a:t>
            </a:r>
          </a:p>
          <a:p>
            <a:pPr lvl="1"/>
            <a:r>
              <a:rPr lang="en-US" dirty="0" smtClean="0"/>
              <a:t>Routes messages to the intended agent within the MAM.</a:t>
            </a:r>
          </a:p>
          <a:p>
            <a:pPr lvl="1"/>
            <a:r>
              <a:rPr lang="en-US" dirty="0" smtClean="0"/>
              <a:t>Additional functionalities:</a:t>
            </a:r>
          </a:p>
          <a:p>
            <a:pPr lvl="2"/>
            <a:r>
              <a:rPr lang="en-US" dirty="0" smtClean="0"/>
              <a:t>Knowledge Exchange</a:t>
            </a:r>
          </a:p>
          <a:p>
            <a:pPr lvl="2"/>
            <a:r>
              <a:rPr lang="en-US" dirty="0" smtClean="0"/>
              <a:t>Fault reporting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Communication agent</a:t>
            </a:r>
            <a:endParaRPr lang="en-US" sz="3600" dirty="0"/>
          </a:p>
        </p:txBody>
      </p:sp>
      <p:pic>
        <p:nvPicPr>
          <p:cNvPr id="27650" name="Picture 2" descr="D:\Dropbox\Thesis documents\Thesis writing\kannan-thesis2\images\m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4736" y="1063230"/>
            <a:ext cx="3431458" cy="2696524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1170039" y="4003317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70039" y="4403264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66220" y="379843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1140" y="417696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848465" y="1582994"/>
            <a:ext cx="2241754" cy="5211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Communication agent – message routing</a:t>
            </a:r>
            <a:endParaRPr lang="en-US" sz="3200" dirty="0"/>
          </a:p>
        </p:txBody>
      </p:sp>
      <p:pic>
        <p:nvPicPr>
          <p:cNvPr id="33794" name="Picture 2" descr="D:\Dropbox\Thesis documents\Thesis writing\kannan-thesis2\images\rout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818" y="1240210"/>
            <a:ext cx="6189479" cy="28106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3846" y="1063229"/>
            <a:ext cx="4222954" cy="311374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Monitoring/Resurrection Agent (MRA):</a:t>
            </a:r>
          </a:p>
          <a:p>
            <a:pPr lvl="1"/>
            <a:r>
              <a:rPr lang="en-US" dirty="0" smtClean="0"/>
              <a:t>Core module of the MAM.</a:t>
            </a:r>
          </a:p>
          <a:p>
            <a:pPr lvl="1"/>
            <a:r>
              <a:rPr lang="en-US" dirty="0" smtClean="0"/>
              <a:t>Continuous monitoring of all agent modules in the MAM.</a:t>
            </a:r>
          </a:p>
          <a:p>
            <a:pPr lvl="1"/>
            <a:r>
              <a:rPr lang="en-US" dirty="0" smtClean="0"/>
              <a:t>Performs agent resurrection in following cases:</a:t>
            </a:r>
          </a:p>
          <a:p>
            <a:pPr lvl="2"/>
            <a:r>
              <a:rPr lang="en-US" dirty="0" smtClean="0"/>
              <a:t>Incorrect response from agent</a:t>
            </a:r>
          </a:p>
          <a:p>
            <a:pPr lvl="2"/>
            <a:r>
              <a:rPr lang="en-US" dirty="0" smtClean="0"/>
              <a:t>Delay in receiving a response</a:t>
            </a:r>
          </a:p>
          <a:p>
            <a:pPr lvl="2"/>
            <a:r>
              <a:rPr lang="en-US" dirty="0" smtClean="0"/>
              <a:t>Reception of a faulty response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046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Monitoring/Resurrection agent</a:t>
            </a:r>
            <a:endParaRPr lang="en-US" sz="3600" dirty="0"/>
          </a:p>
        </p:txBody>
      </p:sp>
      <p:pic>
        <p:nvPicPr>
          <p:cNvPr id="27650" name="Picture 2" descr="D:\Dropbox\Thesis documents\Thesis writing\kannan-thesis2\images\m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4736" y="1063230"/>
            <a:ext cx="3431458" cy="2696524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1170039" y="4003317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70039" y="4403264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66220" y="379843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1140" y="417696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927123" y="2054942"/>
            <a:ext cx="1071716" cy="835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3846" y="1063229"/>
            <a:ext cx="4463846" cy="34830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Distributed/Voting agent (DVA):</a:t>
            </a:r>
          </a:p>
          <a:p>
            <a:pPr lvl="1"/>
            <a:r>
              <a:rPr lang="en-US" dirty="0" smtClean="0"/>
              <a:t>It acts as the leader of all replicated agents.</a:t>
            </a:r>
          </a:p>
          <a:p>
            <a:pPr lvl="1"/>
            <a:r>
              <a:rPr lang="en-US" dirty="0" smtClean="0"/>
              <a:t>It serves three main purposes.</a:t>
            </a:r>
          </a:p>
          <a:p>
            <a:pPr lvl="2"/>
            <a:r>
              <a:rPr lang="en-US" dirty="0" smtClean="0"/>
              <a:t>Data distribution to replicated agents.</a:t>
            </a:r>
          </a:p>
          <a:p>
            <a:pPr lvl="2"/>
            <a:r>
              <a:rPr lang="en-US" dirty="0" smtClean="0"/>
              <a:t>Voting of agent responses.</a:t>
            </a:r>
          </a:p>
          <a:p>
            <a:pPr lvl="2"/>
            <a:r>
              <a:rPr lang="en-US" dirty="0" smtClean="0"/>
              <a:t>Reporting about non-responsive agents to monitoring/resurrection agent.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Distributed/Voting Agent</a:t>
            </a:r>
            <a:endParaRPr lang="en-US" sz="3600" dirty="0"/>
          </a:p>
        </p:txBody>
      </p:sp>
      <p:pic>
        <p:nvPicPr>
          <p:cNvPr id="27650" name="Picture 2" descr="D:\Dropbox\Thesis documents\Thesis writing\kannan-thesis2\images\m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4736" y="1063230"/>
            <a:ext cx="3431458" cy="2696524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1170039" y="4003317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70039" y="4403264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66220" y="379843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1140" y="417696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998839" y="2074608"/>
            <a:ext cx="1052052" cy="8160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3846" y="1063229"/>
            <a:ext cx="4463846" cy="348307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Mutation agent (MA):</a:t>
            </a:r>
          </a:p>
          <a:p>
            <a:pPr lvl="1"/>
            <a:r>
              <a:rPr lang="en-US" dirty="0" smtClean="0"/>
              <a:t>It runs on a command from MRA.</a:t>
            </a:r>
          </a:p>
          <a:p>
            <a:pPr lvl="1"/>
            <a:r>
              <a:rPr lang="en-US" dirty="0" smtClean="0"/>
              <a:t>Mutates the agent source code returns this compilation to MRA.</a:t>
            </a:r>
          </a:p>
          <a:p>
            <a:pPr lvl="1"/>
            <a:r>
              <a:rPr lang="en-US" dirty="0" smtClean="0"/>
              <a:t>MRA loads this to memory.</a:t>
            </a:r>
          </a:p>
          <a:p>
            <a:pPr lvl="1"/>
            <a:r>
              <a:rPr lang="en-US" dirty="0" smtClean="0"/>
              <a:t>Agent modules are mutated initially during system boot and also during resurrection.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046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Mutation agent</a:t>
            </a:r>
            <a:endParaRPr lang="en-US" sz="3600" dirty="0"/>
          </a:p>
        </p:txBody>
      </p:sp>
      <p:pic>
        <p:nvPicPr>
          <p:cNvPr id="27650" name="Picture 2" descr="D:\Dropbox\Thesis documents\Thesis writing\kannan-thesis2\images\m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4736" y="1063230"/>
            <a:ext cx="3431458" cy="2696524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1170039" y="4003317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70039" y="4403264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66220" y="379843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1140" y="417696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061887" y="2094270"/>
            <a:ext cx="914400" cy="737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5820" y="857251"/>
            <a:ext cx="7688916" cy="441284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Part I: Review of proposal</a:t>
            </a:r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Proposed Intelligent Multi-agent systems architecture</a:t>
            </a:r>
          </a:p>
          <a:p>
            <a:pPr lvl="1"/>
            <a:r>
              <a:rPr lang="en-US" dirty="0" smtClean="0"/>
              <a:t>Architecture wide area controller </a:t>
            </a:r>
          </a:p>
          <a:p>
            <a:pPr lvl="1"/>
            <a:r>
              <a:rPr lang="en-US" dirty="0" smtClean="0"/>
              <a:t>Research scope and objectives</a:t>
            </a:r>
          </a:p>
          <a:p>
            <a:r>
              <a:rPr lang="en-US" dirty="0" smtClean="0"/>
              <a:t>Part II: Design</a:t>
            </a:r>
          </a:p>
          <a:p>
            <a:pPr lvl="1"/>
            <a:r>
              <a:rPr lang="en-US" dirty="0" smtClean="0"/>
              <a:t>Multi-agent system design</a:t>
            </a:r>
          </a:p>
          <a:p>
            <a:pPr lvl="1"/>
            <a:r>
              <a:rPr lang="en-US" dirty="0" smtClean="0"/>
              <a:t>Ontology design</a:t>
            </a:r>
          </a:p>
          <a:p>
            <a:pPr lvl="1"/>
            <a:r>
              <a:rPr lang="en-US" dirty="0" smtClean="0"/>
              <a:t>Wide area controller design</a:t>
            </a:r>
          </a:p>
          <a:p>
            <a:r>
              <a:rPr lang="en-US" dirty="0" smtClean="0"/>
              <a:t>Part III: Testing and Results</a:t>
            </a:r>
          </a:p>
          <a:p>
            <a:pPr lvl="1"/>
            <a:r>
              <a:rPr lang="en-US" dirty="0" smtClean="0"/>
              <a:t>Multi-agent system testing</a:t>
            </a:r>
          </a:p>
          <a:p>
            <a:pPr lvl="2"/>
            <a:r>
              <a:rPr lang="en-US" dirty="0" smtClean="0"/>
              <a:t>Testing with a single cluster</a:t>
            </a:r>
          </a:p>
          <a:p>
            <a:pPr lvl="2"/>
            <a:r>
              <a:rPr lang="en-US" dirty="0" smtClean="0"/>
              <a:t>Collaborative cluster testing</a:t>
            </a:r>
          </a:p>
          <a:p>
            <a:pPr lvl="1"/>
            <a:r>
              <a:rPr lang="en-US" dirty="0" smtClean="0"/>
              <a:t>Wide area controller testing</a:t>
            </a:r>
          </a:p>
          <a:p>
            <a:pPr lvl="2"/>
            <a:r>
              <a:rPr lang="en-US" dirty="0" smtClean="0"/>
              <a:t>Training the neural networks</a:t>
            </a:r>
          </a:p>
          <a:p>
            <a:pPr lvl="2"/>
            <a:r>
              <a:rPr lang="en-US" dirty="0" smtClean="0"/>
              <a:t>Torque disturbance testing</a:t>
            </a:r>
          </a:p>
          <a:p>
            <a:pPr lvl="2"/>
            <a:r>
              <a:rPr lang="en-US" dirty="0" smtClean="0"/>
              <a:t>Fault analysis testing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3846" y="1063229"/>
            <a:ext cx="4463846" cy="378407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Replicated computational agents (RCA):</a:t>
            </a:r>
          </a:p>
          <a:p>
            <a:pPr lvl="1"/>
            <a:r>
              <a:rPr lang="en-US" dirty="0" smtClean="0"/>
              <a:t>Actual functional part of MAM.</a:t>
            </a:r>
          </a:p>
          <a:p>
            <a:pPr lvl="1"/>
            <a:r>
              <a:rPr lang="en-US" dirty="0" smtClean="0"/>
              <a:t>Performs monitoring/supervision activities.</a:t>
            </a:r>
          </a:p>
          <a:p>
            <a:pPr lvl="1"/>
            <a:r>
              <a:rPr lang="en-US" dirty="0" smtClean="0"/>
              <a:t>Analyze the power system with the parameters received and perform activities to protect the system </a:t>
            </a:r>
          </a:p>
          <a:p>
            <a:pPr lvl="1"/>
            <a:r>
              <a:rPr lang="en-US" dirty="0" smtClean="0"/>
              <a:t>Restore faults immediately by agent-collaboration.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Replicated computational agents</a:t>
            </a:r>
            <a:endParaRPr lang="en-US" sz="3600" dirty="0"/>
          </a:p>
        </p:txBody>
      </p:sp>
      <p:pic>
        <p:nvPicPr>
          <p:cNvPr id="27650" name="Picture 2" descr="D:\Dropbox\Thesis documents\Thesis writing\kannan-thesis2\images\m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4736" y="1063230"/>
            <a:ext cx="3431458" cy="2696524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1170039" y="4003317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70039" y="4403264"/>
            <a:ext cx="1248696" cy="158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66220" y="379843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1140" y="417696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622322" y="2979174"/>
            <a:ext cx="2733368" cy="5702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0958" y="1063229"/>
            <a:ext cx="7795557" cy="378407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Agent clusters are placed on all nodes in the power system.</a:t>
            </a:r>
          </a:p>
          <a:p>
            <a:r>
              <a:rPr lang="en-US" dirty="0" smtClean="0"/>
              <a:t>Clusters are classified into two types.</a:t>
            </a:r>
          </a:p>
          <a:p>
            <a:pPr lvl="1"/>
            <a:r>
              <a:rPr lang="en-US" dirty="0" smtClean="0"/>
              <a:t>Bus Management Agent Clusters or Monitors (BMAC): placed near generating stations.</a:t>
            </a:r>
          </a:p>
          <a:p>
            <a:pPr lvl="2"/>
            <a:r>
              <a:rPr lang="en-US" dirty="0" smtClean="0"/>
              <a:t>Monitors the components of power node.</a:t>
            </a:r>
          </a:p>
          <a:p>
            <a:pPr lvl="2"/>
            <a:r>
              <a:rPr lang="en-US" dirty="0" smtClean="0"/>
              <a:t>Reports abnormal activity to the supervisor.</a:t>
            </a:r>
          </a:p>
          <a:p>
            <a:pPr lvl="1"/>
            <a:r>
              <a:rPr lang="en-US" dirty="0" smtClean="0"/>
              <a:t>Bus Supervision Agent Clusters or supervisors (BSAC): placed in each area to coordinate the activities of ‘group of monitors’</a:t>
            </a:r>
          </a:p>
          <a:p>
            <a:pPr lvl="2"/>
            <a:r>
              <a:rPr lang="en-US" dirty="0" smtClean="0"/>
              <a:t>Restores fault upon receiving report from monitors.</a:t>
            </a:r>
          </a:p>
          <a:p>
            <a:pPr lvl="2"/>
            <a:r>
              <a:rPr lang="en-US" dirty="0" smtClean="0"/>
              <a:t>Performs wide area monitoring.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Agent cluster design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Activities of monitor</a:t>
            </a:r>
            <a:endParaRPr lang="en-US" sz="3600" dirty="0"/>
          </a:p>
        </p:txBody>
      </p:sp>
      <p:pic>
        <p:nvPicPr>
          <p:cNvPr id="25602" name="Picture 2" descr="D:\Dropbox\Thesis documents\Thesis writing\kannan-thesis2\images\monito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957" y="1210713"/>
            <a:ext cx="6248862" cy="32216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Activities of supervisor</a:t>
            </a:r>
            <a:endParaRPr lang="en-US" sz="3600" dirty="0"/>
          </a:p>
        </p:txBody>
      </p:sp>
      <p:pic>
        <p:nvPicPr>
          <p:cNvPr id="26626" name="Picture 2" descr="D:\Dropbox\Thesis documents\Thesis writing\kannan-thesis2\images\superviso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8437" y="1148743"/>
            <a:ext cx="4533640" cy="29084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37470" y="1063229"/>
            <a:ext cx="4060723" cy="300732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Communication between agent clusters help the problem to be solved faster and efficiently.</a:t>
            </a:r>
          </a:p>
          <a:p>
            <a:r>
              <a:rPr lang="en-US" dirty="0" smtClean="0"/>
              <a:t>Agent Communication Language (ACL): language used for communication.</a:t>
            </a:r>
          </a:p>
          <a:p>
            <a:r>
              <a:rPr lang="en-US" dirty="0" smtClean="0"/>
              <a:t>Message content comprises two parts.</a:t>
            </a:r>
          </a:p>
          <a:p>
            <a:pPr lvl="2"/>
            <a:r>
              <a:rPr lang="en-US" dirty="0" smtClean="0"/>
              <a:t>Content language</a:t>
            </a:r>
          </a:p>
          <a:p>
            <a:pPr lvl="2"/>
            <a:r>
              <a:rPr lang="en-US" dirty="0" smtClean="0"/>
              <a:t>Ontology.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Communication between agent clusters</a:t>
            </a:r>
            <a:endParaRPr lang="en-US" sz="3600" dirty="0"/>
          </a:p>
        </p:txBody>
      </p:sp>
      <p:pic>
        <p:nvPicPr>
          <p:cNvPr id="4" name="Picture 2" descr="D:\Dropbox\Thesis documents\Presentation\images\fipa-ac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3772" y="1063228"/>
            <a:ext cx="3913699" cy="317225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94504" y="4235483"/>
            <a:ext cx="295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FIPA ACL Message structure</a:t>
            </a:r>
            <a:endParaRPr lang="en-US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58116" y="1229031"/>
            <a:ext cx="2585884" cy="3303639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Multi-Agent Systems – Power Systems (MAS-PS)</a:t>
            </a:r>
          </a:p>
          <a:p>
            <a:pPr lvl="1"/>
            <a:r>
              <a:rPr lang="en-US" dirty="0" smtClean="0"/>
              <a:t>Customized content language based on FIPA-ACL is used in this agent model to fit our needs.</a:t>
            </a:r>
          </a:p>
          <a:p>
            <a:endParaRPr lang="en-US" dirty="0" smtClean="0"/>
          </a:p>
          <a:p>
            <a:r>
              <a:rPr lang="en-US" dirty="0" smtClean="0"/>
              <a:t>Agent understands the activity needs to be taken based on the performative.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9003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Performatives designed for MAS-PS</a:t>
            </a:r>
            <a:endParaRPr lang="en-US" sz="3600" dirty="0"/>
          </a:p>
        </p:txBody>
      </p:sp>
      <p:pic>
        <p:nvPicPr>
          <p:cNvPr id="35842" name="Picture 2" descr="D:\Dropbox\Thesis documents\Presentation\images\mas-p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9123" y="827260"/>
            <a:ext cx="5204064" cy="40397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Ontology design</a:t>
            </a:r>
            <a:endParaRPr lang="en-US" sz="3600" dirty="0"/>
          </a:p>
        </p:txBody>
      </p:sp>
      <p:pic>
        <p:nvPicPr>
          <p:cNvPr id="22532" name="Picture 4" descr="D:\Dropbox\Thesis documents\Presentation\images\ontolog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2599" y="1063232"/>
            <a:ext cx="6482360" cy="2594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Concepts – a hierarchical model</a:t>
            </a:r>
            <a:endParaRPr lang="en-US" sz="3600" dirty="0"/>
          </a:p>
        </p:txBody>
      </p:sp>
      <p:pic>
        <p:nvPicPr>
          <p:cNvPr id="22531" name="Picture 3" descr="D:\Dropbox\Thesis documents\Thesis writing\kannan-thesis2\images\hier_ontolog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3277" y="1269707"/>
            <a:ext cx="6419144" cy="23682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55342" y="1995948"/>
            <a:ext cx="3431458" cy="17009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Parser – decode incoming message.</a:t>
            </a:r>
          </a:p>
          <a:p>
            <a:r>
              <a:rPr lang="en-US" sz="1800" dirty="0" smtClean="0"/>
              <a:t>Message generator – generate outgoing message following the structure and ontology.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/>
              <a:t>Ontology Implementation in agent clusters</a:t>
            </a:r>
            <a:endParaRPr lang="en-US" sz="3600" dirty="0"/>
          </a:p>
        </p:txBody>
      </p:sp>
      <p:pic>
        <p:nvPicPr>
          <p:cNvPr id="22530" name="Picture 2" descr="D:\Dropbox\Thesis documents\Thesis writing\kannan-thesis2\images\pm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082" y="1248697"/>
            <a:ext cx="4106923" cy="18667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5780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UML diagram of the entire agent system model</a:t>
            </a:r>
            <a:endParaRPr lang="en-US" sz="3600" dirty="0"/>
          </a:p>
        </p:txBody>
      </p:sp>
      <p:pic>
        <p:nvPicPr>
          <p:cNvPr id="5" name="Picture 2" descr="D:\Dropbox\Thesis documents\Thesis writing\kannan-thesis2\images\kannan_clas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1687" y="597745"/>
            <a:ext cx="6812273" cy="44862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102" y="1802921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I </a:t>
            </a:r>
            <a:br>
              <a:rPr lang="en-US" dirty="0" smtClean="0"/>
            </a:br>
            <a:r>
              <a:rPr lang="en-US" dirty="0" smtClean="0"/>
              <a:t>Review of proposal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Wide area coordinating system centric controller and observer</a:t>
            </a:r>
            <a:endParaRPr lang="en-US" sz="2800" dirty="0"/>
          </a:p>
        </p:txBody>
      </p:sp>
      <p:pic>
        <p:nvPicPr>
          <p:cNvPr id="28675" name="Picture 3" descr="D:\Dropbox\Thesis documents\Thesis writing\kannan-thesis2\images\proposed_design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252" y="1194134"/>
            <a:ext cx="4117331" cy="2591285"/>
          </a:xfrm>
          <a:prstGeom prst="rect">
            <a:avLst/>
          </a:prstGeom>
          <a:noFill/>
        </p:spPr>
      </p:pic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5270091" y="1445342"/>
            <a:ext cx="3726426" cy="215191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WASCCO is connected to different types of grid devices.</a:t>
            </a:r>
          </a:p>
          <a:p>
            <a:r>
              <a:rPr lang="en-US" dirty="0" smtClean="0"/>
              <a:t>Interacts with the local controller to maintain the stability of the system.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58581" y="866589"/>
            <a:ext cx="3628102" cy="362675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WANNID – Model neural network identifier to predict the next state.</a:t>
            </a:r>
          </a:p>
          <a:p>
            <a:r>
              <a:rPr lang="en-US" dirty="0" smtClean="0"/>
              <a:t>Action network – Uses the predicted plant inputs to generate a control signal.</a:t>
            </a:r>
          </a:p>
          <a:p>
            <a:r>
              <a:rPr lang="en-US" dirty="0" smtClean="0"/>
              <a:t>Critic neural network – used for training the action neural network online.</a:t>
            </a:r>
          </a:p>
          <a:p>
            <a:r>
              <a:rPr lang="en-US" dirty="0" smtClean="0"/>
              <a:t>The control signal is used with local controller to control the device.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368" y="9339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Controller design</a:t>
            </a:r>
            <a:endParaRPr lang="en-US" sz="3600" dirty="0"/>
          </a:p>
        </p:txBody>
      </p:sp>
      <p:pic>
        <p:nvPicPr>
          <p:cNvPr id="29698" name="Picture 2" descr="D:\Dropbox\Thesis documents\Thesis writing\kannan-thesis2\images\wascco_ctr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6222" y="730709"/>
            <a:ext cx="4356048" cy="42814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4059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Interconnections of a neural network and configuration</a:t>
            </a:r>
            <a:endParaRPr lang="en-US" sz="2800" dirty="0"/>
          </a:p>
        </p:txBody>
      </p:sp>
      <p:pic>
        <p:nvPicPr>
          <p:cNvPr id="30722" name="Picture 2" descr="D:\Dropbox\Thesis documents\Thesis writing\kannan-thesis2\images\nn_struct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342" y="941309"/>
            <a:ext cx="4129129" cy="2151068"/>
          </a:xfrm>
          <a:prstGeom prst="rect">
            <a:avLst/>
          </a:prstGeom>
          <a:noFill/>
        </p:spPr>
      </p:pic>
      <p:pic>
        <p:nvPicPr>
          <p:cNvPr id="30723" name="Picture 3" descr="D:\Dropbox\Thesis documents\Presentation\images\nn_confi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5726" y="3361250"/>
            <a:ext cx="6716712" cy="1162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6846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Critic adaptation and training steps</a:t>
            </a:r>
            <a:endParaRPr lang="en-US" sz="3200" dirty="0"/>
          </a:p>
        </p:txBody>
      </p:sp>
      <p:pic>
        <p:nvPicPr>
          <p:cNvPr id="31746" name="Picture 2" descr="D:\Dropbox\Thesis documents\Thesis writing\kannan-thesis2\images\critic_netwo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8812" y="1063229"/>
            <a:ext cx="3781268" cy="3599105"/>
          </a:xfrm>
          <a:prstGeom prst="rect">
            <a:avLst/>
          </a:prstGeom>
          <a:noFill/>
        </p:spPr>
      </p:pic>
      <p:pic>
        <p:nvPicPr>
          <p:cNvPr id="31747" name="Picture 3" descr="D:\Dropbox\Thesis documents\Presentation\images\critic_step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1646" y="1425677"/>
            <a:ext cx="4522858" cy="18703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6879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Action adaptation and training steps</a:t>
            </a:r>
            <a:endParaRPr lang="en-US" sz="3200" dirty="0"/>
          </a:p>
        </p:txBody>
      </p:sp>
      <p:pic>
        <p:nvPicPr>
          <p:cNvPr id="32770" name="Picture 2" descr="D:\Dropbox\Thesis documents\Thesis writing\kannan-thesis2\images\action_netwo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647" y="1136701"/>
            <a:ext cx="3793032" cy="2393080"/>
          </a:xfrm>
          <a:prstGeom prst="rect">
            <a:avLst/>
          </a:prstGeom>
          <a:noFill/>
        </p:spPr>
      </p:pic>
      <p:pic>
        <p:nvPicPr>
          <p:cNvPr id="32771" name="Picture 3" descr="D:\Dropbox\Thesis documents\Presentation\images\action_step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0839" y="1396716"/>
            <a:ext cx="4587888" cy="18282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Train the model neural network offline and online to better predict the future state of the plant.</a:t>
            </a:r>
          </a:p>
          <a:p>
            <a:r>
              <a:rPr lang="en-US" dirty="0" smtClean="0"/>
              <a:t>Train the action offline to act like Power System Stabilizer (PSS).</a:t>
            </a:r>
          </a:p>
          <a:p>
            <a:r>
              <a:rPr lang="en-US" dirty="0" smtClean="0"/>
              <a:t>Train the action network online using critic neural network. </a:t>
            </a:r>
          </a:p>
          <a:p>
            <a:r>
              <a:rPr lang="en-US" dirty="0" smtClean="0"/>
              <a:t>Develop test cases to test the functionality of the controller</a:t>
            </a:r>
          </a:p>
          <a:p>
            <a:pPr lvl="1"/>
            <a:r>
              <a:rPr lang="en-US" dirty="0" smtClean="0"/>
              <a:t>Torque disturbance test case</a:t>
            </a:r>
          </a:p>
          <a:p>
            <a:pPr lvl="1"/>
            <a:r>
              <a:rPr lang="en-US" dirty="0" smtClean="0"/>
              <a:t>Short circuit fault test case.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Wide area controller training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86923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III</a:t>
            </a:r>
            <a:br>
              <a:rPr lang="en-US" dirty="0" smtClean="0"/>
            </a:br>
            <a:r>
              <a:rPr lang="en-US" dirty="0" smtClean="0"/>
              <a:t>Testing &amp;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32439" y="1063229"/>
            <a:ext cx="3554360" cy="353139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Computer 1 (windows)</a:t>
            </a:r>
          </a:p>
          <a:p>
            <a:pPr lvl="1"/>
            <a:r>
              <a:rPr lang="en-US" dirty="0" smtClean="0"/>
              <a:t>Power system model is implemented in PSCAD with MATLAB interface for controller implementation and communication link</a:t>
            </a:r>
          </a:p>
          <a:p>
            <a:r>
              <a:rPr lang="en-US" dirty="0" smtClean="0"/>
              <a:t>Computer 2 (</a:t>
            </a:r>
            <a:r>
              <a:rPr lang="en-US" dirty="0" err="1" smtClean="0"/>
              <a:t>linux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Multi-agent system is implemented in ANSI C.</a:t>
            </a:r>
          </a:p>
          <a:p>
            <a:r>
              <a:rPr lang="en-US" dirty="0" smtClean="0"/>
              <a:t>Communication is done through Local Area Network (LAN) using User Datagram Protocol (UDP).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Experimental setup</a:t>
            </a:r>
            <a:endParaRPr lang="en-US" sz="3600" dirty="0"/>
          </a:p>
        </p:txBody>
      </p:sp>
      <p:pic>
        <p:nvPicPr>
          <p:cNvPr id="36866" name="Picture 2" descr="D:\Dropbox\Thesis documents\Thesis writing\kannan-thesis2\images\expr_set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9759" y="1063229"/>
            <a:ext cx="4352680" cy="26349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Testing mutation</a:t>
            </a:r>
            <a:endParaRPr lang="en-US" sz="3200" dirty="0"/>
          </a:p>
        </p:txBody>
      </p:sp>
      <p:pic>
        <p:nvPicPr>
          <p:cNvPr id="1026" name="Picture 2" descr="D:\Dropbox\Thesis documents\Thesis writing\kannan-thesis2\images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0378" y="900113"/>
            <a:ext cx="4095750" cy="323850"/>
          </a:xfrm>
          <a:prstGeom prst="rect">
            <a:avLst/>
          </a:prstGeom>
          <a:noFill/>
        </p:spPr>
      </p:pic>
      <p:pic>
        <p:nvPicPr>
          <p:cNvPr id="1027" name="Picture 3" descr="D:\Dropbox\Thesis documents\Thesis writing\kannan-thesis2\images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6278" y="1690688"/>
            <a:ext cx="5143500" cy="1847850"/>
          </a:xfrm>
          <a:prstGeom prst="rect">
            <a:avLst/>
          </a:prstGeom>
          <a:noFill/>
        </p:spPr>
      </p:pic>
      <p:pic>
        <p:nvPicPr>
          <p:cNvPr id="1028" name="Picture 4" descr="D:\Dropbox\Thesis documents\Thesis writing\kannan-thesis2\images\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2251" y="4005929"/>
            <a:ext cx="3895725" cy="561975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rot="16200000" flipH="1">
            <a:off x="3660213" y="1457325"/>
            <a:ext cx="466722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3660212" y="3771899"/>
            <a:ext cx="466722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44929" y="85725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Agent killed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97329" y="2340077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mutant </a:t>
            </a:r>
          </a:p>
          <a:p>
            <a:r>
              <a:rPr lang="en-US" dirty="0" smtClean="0"/>
              <a:t>resurrected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97329" y="4013906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DVA recovered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72864" y="1897626"/>
            <a:ext cx="2290916" cy="118835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Area 1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G3, G2, and G5</a:t>
            </a:r>
          </a:p>
          <a:p>
            <a:r>
              <a:rPr lang="en-US" dirty="0" smtClean="0"/>
              <a:t>Area 2 </a:t>
            </a:r>
            <a:r>
              <a:rPr lang="en-US" dirty="0" smtClean="0">
                <a:sym typeface="Wingdings" pitchFamily="2" charset="2"/>
              </a:rPr>
              <a:t> G1 and G4.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 smtClean="0"/>
              <a:t>Two-area power system model for agent cluster testing</a:t>
            </a:r>
            <a:endParaRPr lang="en-US" sz="3200" dirty="0"/>
          </a:p>
        </p:txBody>
      </p:sp>
      <p:pic>
        <p:nvPicPr>
          <p:cNvPr id="37890" name="Picture 2" descr="D:\Dropbox\Thesis documents\Thesis writing\kannan-thesis2\images\two-area-with-clus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602" y="974740"/>
            <a:ext cx="5580891" cy="3619883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1189703" y="617771"/>
            <a:ext cx="806246" cy="3576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94788" y="857250"/>
            <a:ext cx="855406" cy="2790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36195" y="4194513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Area 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4818" y="3794403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Area 2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0959" y="1063228"/>
            <a:ext cx="7485841" cy="38922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Multi-agent systems create a collaborative framework for distributed problem solving.</a:t>
            </a:r>
          </a:p>
          <a:p>
            <a:r>
              <a:rPr lang="en-US" dirty="0" smtClean="0"/>
              <a:t>Modern complex systems are highly sophisticated in both hardware and software components.</a:t>
            </a:r>
          </a:p>
          <a:p>
            <a:r>
              <a:rPr lang="en-US" dirty="0" smtClean="0"/>
              <a:t>Artificial intelligence based tools help controlling these dynamically changing complex systems with high resolution.</a:t>
            </a:r>
          </a:p>
          <a:p>
            <a:r>
              <a:rPr lang="en-US" dirty="0" smtClean="0"/>
              <a:t>Adaptive critic designs for neuro-control is suitable for learning in noisy, nonlinear, and non-stationary environments.</a:t>
            </a:r>
          </a:p>
          <a:p>
            <a:r>
              <a:rPr lang="en-US" dirty="0" smtClean="0"/>
              <a:t>One such complex system is a </a:t>
            </a:r>
            <a:r>
              <a:rPr lang="en-US" b="1" u="sng" dirty="0" smtClean="0"/>
              <a:t>power system </a:t>
            </a:r>
            <a:r>
              <a:rPr lang="en-US" dirty="0" smtClean="0"/>
              <a:t>used in this research study.</a:t>
            </a:r>
            <a:endParaRPr lang="en-US" b="1" u="sn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22257" y="1465006"/>
            <a:ext cx="2664542" cy="174879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Used to test the MAM.</a:t>
            </a:r>
          </a:p>
          <a:p>
            <a:r>
              <a:rPr lang="en-US" dirty="0" smtClean="0"/>
              <a:t>A single cluster is placed in generator bus 3.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Single cluster testing</a:t>
            </a:r>
            <a:endParaRPr lang="en-US" sz="3600" dirty="0"/>
          </a:p>
        </p:txBody>
      </p:sp>
      <p:pic>
        <p:nvPicPr>
          <p:cNvPr id="40962" name="Picture 2" descr="D:\Dropbox\Thesis documents\Thesis writing\kannan-thesis2\images\two-area-with-one-clus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471" y="857250"/>
            <a:ext cx="5000890" cy="32436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Two area model implementation in PSCAD</a:t>
            </a:r>
            <a:endParaRPr lang="en-US" sz="3200" dirty="0"/>
          </a:p>
        </p:txBody>
      </p:sp>
      <p:pic>
        <p:nvPicPr>
          <p:cNvPr id="41986" name="Picture 2" descr="D:\Dropbox\Thesis documents\Presentation\images\two-area-model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616" y="690101"/>
            <a:ext cx="6721350" cy="4405691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1052052" y="690101"/>
            <a:ext cx="2939845" cy="18859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14452" y="857250"/>
            <a:ext cx="3932903" cy="343944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At time t=5 seconds, short circuit fault is applied for a duration of 0.1 seconds.</a:t>
            </a:r>
          </a:p>
          <a:p>
            <a:r>
              <a:rPr lang="en-US" dirty="0" smtClean="0"/>
              <a:t>At time t=5 seconds, breakers ‘BRK’ open.</a:t>
            </a:r>
          </a:p>
          <a:p>
            <a:r>
              <a:rPr lang="en-US" dirty="0" smtClean="0"/>
              <a:t>At time t=10 seconds, breakers ‘BRK2’ open.</a:t>
            </a:r>
          </a:p>
          <a:p>
            <a:r>
              <a:rPr lang="en-US" dirty="0" smtClean="0"/>
              <a:t>Generator speed integral changes </a:t>
            </a:r>
            <a:r>
              <a:rPr lang="en-US" dirty="0" smtClean="0">
                <a:sym typeface="Wingdings" pitchFamily="2" charset="2"/>
              </a:rPr>
              <a:t> abnormal condition detection  shut down command issued by agent cluster  breakers ‘BRK3’ opens  generator isolated.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Fault simulation in generator 3</a:t>
            </a:r>
            <a:endParaRPr lang="en-US" sz="3200" dirty="0"/>
          </a:p>
        </p:txBody>
      </p:sp>
      <p:pic>
        <p:nvPicPr>
          <p:cNvPr id="43010" name="Picture 2" descr="D:\Dropbox\Thesis documents\Thesis writing\kannan-thesis2\images\gen3mode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857250"/>
            <a:ext cx="4391399" cy="278068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457199" y="1543665"/>
            <a:ext cx="811162" cy="19074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8916" y="1063229"/>
            <a:ext cx="3087330" cy="307422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BRK9 and BRK10 are activated by agent command</a:t>
            </a:r>
          </a:p>
          <a:p>
            <a:pPr lvl="1"/>
            <a:r>
              <a:rPr lang="en-US" dirty="0" smtClean="0"/>
              <a:t>BRK9 – isolates the breaker from the rest of the system</a:t>
            </a:r>
          </a:p>
          <a:p>
            <a:pPr lvl="1"/>
            <a:r>
              <a:rPr lang="en-US" dirty="0" smtClean="0"/>
              <a:t>BRK10 – Includes a load (</a:t>
            </a:r>
            <a:r>
              <a:rPr lang="en-US" dirty="0" err="1" smtClean="0"/>
              <a:t>P+jQ</a:t>
            </a:r>
            <a:r>
              <a:rPr lang="en-US" dirty="0" smtClean="0"/>
              <a:t>) to the generator to bring the generator to complete stop.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Generator 3 controller with agent interconnections</a:t>
            </a:r>
            <a:endParaRPr lang="en-US" sz="2800" dirty="0"/>
          </a:p>
        </p:txBody>
      </p:sp>
      <p:pic>
        <p:nvPicPr>
          <p:cNvPr id="44034" name="Picture 2" descr="D:\Dropbox\Thesis documents\Thesis writing\kannan-thesis2\images\gen3controll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328" y="778101"/>
            <a:ext cx="4377126" cy="3359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Speed deviation in generators</a:t>
            </a:r>
            <a:endParaRPr lang="en-US" sz="3200" dirty="0"/>
          </a:p>
        </p:txBody>
      </p:sp>
      <p:pic>
        <p:nvPicPr>
          <p:cNvPr id="45058" name="Picture 2" descr="D:\Dropbox\Thesis documents\Thesis writing\kannan-thesis2\images\gen3spee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983" y="857250"/>
            <a:ext cx="3395887" cy="3153324"/>
          </a:xfrm>
          <a:prstGeom prst="rect">
            <a:avLst/>
          </a:prstGeom>
          <a:noFill/>
        </p:spPr>
      </p:pic>
      <p:pic>
        <p:nvPicPr>
          <p:cNvPr id="45059" name="Picture 3" descr="D:\Dropbox\Thesis documents\Thesis writing\kannan-thesis2\images\allgenspe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95016" y="1936955"/>
            <a:ext cx="3967087" cy="281248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362534" y="4074849"/>
            <a:ext cx="286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Generator 3 speed deviation</a:t>
            </a:r>
            <a:endParaRPr 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5390257" y="1364537"/>
            <a:ext cx="32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Speed deviation in all generators</a:t>
            </a:r>
            <a:endParaRPr lang="en-US" u="sng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Fault identification by agent and commands to resolve fault</a:t>
            </a:r>
            <a:endParaRPr lang="en-US" sz="2800" dirty="0"/>
          </a:p>
        </p:txBody>
      </p:sp>
      <p:pic>
        <p:nvPicPr>
          <p:cNvPr id="46082" name="Picture 2" descr="D:\Dropbox\Thesis documents\Thesis writing\kannan-thesis2\images\speedintegr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9794" y="727587"/>
            <a:ext cx="2828925" cy="2495550"/>
          </a:xfrm>
          <a:prstGeom prst="rect">
            <a:avLst/>
          </a:prstGeom>
          <a:noFill/>
        </p:spPr>
      </p:pic>
      <p:pic>
        <p:nvPicPr>
          <p:cNvPr id="46083" name="Picture 3" descr="D:\Dropbox\Thesis documents\Thesis writing\kannan-thesis2\images\agentcomman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3173" y="2133907"/>
            <a:ext cx="2995383" cy="21784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60026" y="1063229"/>
            <a:ext cx="2826774" cy="327279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Agent clusters are  placed in buses.</a:t>
            </a:r>
          </a:p>
          <a:p>
            <a:r>
              <a:rPr lang="en-US" dirty="0" smtClean="0"/>
              <a:t>Monitors or BMACs</a:t>
            </a:r>
          </a:p>
          <a:p>
            <a:pPr lvl="1"/>
            <a:r>
              <a:rPr lang="en-US" dirty="0" smtClean="0"/>
              <a:t>In buses 1, 2, 3, 4, and 5 (on all generator buses)</a:t>
            </a:r>
          </a:p>
          <a:p>
            <a:r>
              <a:rPr lang="en-US" dirty="0" smtClean="0"/>
              <a:t>Supervisors or BSACs</a:t>
            </a:r>
          </a:p>
          <a:p>
            <a:pPr lvl="1"/>
            <a:r>
              <a:rPr lang="en-US" dirty="0" smtClean="0"/>
              <a:t>In buses 6 and 7 (one in each area interconnected by a tie line)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Collaborative cluster testing</a:t>
            </a:r>
            <a:endParaRPr lang="en-US" sz="3600" dirty="0"/>
          </a:p>
        </p:txBody>
      </p:sp>
      <p:pic>
        <p:nvPicPr>
          <p:cNvPr id="1026" name="Picture 2" descr="D:\Dropbox\Thesis documents\Thesis writing\kannan-thesis2\images\two-area-with-clust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197" y="935906"/>
            <a:ext cx="4756146" cy="30849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PSCAD Implementation of two-area model for collaborative agent cluster testing</a:t>
            </a:r>
            <a:endParaRPr lang="en-US" sz="2800" dirty="0"/>
          </a:p>
        </p:txBody>
      </p:sp>
      <p:pic>
        <p:nvPicPr>
          <p:cNvPr id="54274" name="Picture 2" descr="D:\Dropbox\Thesis documents\Presentation\images\two-area-model-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135" y="857250"/>
            <a:ext cx="5742039" cy="4032501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1809135" y="857250"/>
            <a:ext cx="2379406" cy="20236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57136" y="857250"/>
            <a:ext cx="4100052" cy="386223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At time t=5 seconds, short circuit fault is applied for a duration of 0.1 seconds.</a:t>
            </a:r>
          </a:p>
          <a:p>
            <a:r>
              <a:rPr lang="en-US" dirty="0" smtClean="0"/>
              <a:t>At time t=5 seconds, breakers ‘BRK’ open.</a:t>
            </a:r>
          </a:p>
          <a:p>
            <a:r>
              <a:rPr lang="en-US" dirty="0" smtClean="0"/>
              <a:t>At time t=10 seconds, breakers ‘BRK2’ open.</a:t>
            </a:r>
          </a:p>
          <a:p>
            <a:r>
              <a:rPr lang="en-US" dirty="0" smtClean="0"/>
              <a:t>Generator speed integral changes </a:t>
            </a:r>
            <a:r>
              <a:rPr lang="en-US" dirty="0" smtClean="0">
                <a:sym typeface="Wingdings" pitchFamily="2" charset="2"/>
              </a:rPr>
              <a:t> abnormal condition detection  shut down command issued by BMAC  breakers ‘BRK3’ opens  generator isolated  area unpowered.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Fault simulation in generator 3</a:t>
            </a:r>
            <a:endParaRPr lang="en-US" sz="3200" dirty="0"/>
          </a:p>
        </p:txBody>
      </p:sp>
      <p:pic>
        <p:nvPicPr>
          <p:cNvPr id="2050" name="Picture 2" descr="D:\Dropbox\Thesis documents\Thesis writing\kannan-thesis2\images\construc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686" y="857250"/>
            <a:ext cx="3861482" cy="27330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57136" y="857250"/>
            <a:ext cx="4100052" cy="386223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ym typeface="Wingdings" pitchFamily="2" charset="2"/>
              </a:rPr>
              <a:t>Report sent to BSAC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b="1" u="sng" dirty="0" smtClean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command issued to restore power</a:t>
            </a:r>
            <a:r>
              <a:rPr lang="en-US" u="sng" dirty="0" smtClean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breakers BRK2 closed to receive power  breakers BRK11 closed to power top portion.</a:t>
            </a:r>
          </a:p>
          <a:p>
            <a:r>
              <a:rPr lang="en-US" dirty="0" smtClean="0">
                <a:sym typeface="Wingdings" pitchFamily="2" charset="2"/>
              </a:rPr>
              <a:t>At time t=15 seconds breakers ‘BRK1’ closed to simulate fault restoration  reported to BSAC  BSAC issued command to include generator to system  breakers ‘BRK3’ closed to include generator  back to normal.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Fault simulation in generator 3</a:t>
            </a:r>
            <a:endParaRPr lang="en-US" sz="3200" dirty="0"/>
          </a:p>
        </p:txBody>
      </p:sp>
      <p:pic>
        <p:nvPicPr>
          <p:cNvPr id="2050" name="Picture 2" descr="D:\Dropbox\Thesis documents\Thesis writing\kannan-thesis2\images\construc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686" y="857250"/>
            <a:ext cx="3861482" cy="27330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01213" y="1063229"/>
            <a:ext cx="7585586" cy="353139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Complex systems require continuous monitoring and immediate fault restoration.</a:t>
            </a:r>
          </a:p>
          <a:p>
            <a:r>
              <a:rPr lang="en-US" dirty="0" smtClean="0"/>
              <a:t>Monitoring components are software modules require periodic communication between other monitors in the system.</a:t>
            </a:r>
          </a:p>
          <a:p>
            <a:r>
              <a:rPr lang="en-US" dirty="0" smtClean="0"/>
              <a:t>The communication is done through the Internet which is vulnerable to cyber attacks.</a:t>
            </a:r>
          </a:p>
          <a:p>
            <a:r>
              <a:rPr lang="en-US" dirty="0" smtClean="0"/>
              <a:t>During severe disturbances or contingencies, local controllers used to control the system components doesn’t guarantee stability.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67148"/>
            <a:ext cx="7860890" cy="649427"/>
          </a:xfrm>
        </p:spPr>
        <p:txBody>
          <a:bodyPr>
            <a:noAutofit/>
          </a:bodyPr>
          <a:lstStyle/>
          <a:p>
            <a:r>
              <a:rPr lang="en-US" sz="3200" dirty="0" smtClean="0"/>
              <a:t>Challenges in complex systems control and protection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Responses from BMAC</a:t>
            </a:r>
            <a:endParaRPr lang="en-US" sz="3200" dirty="0"/>
          </a:p>
        </p:txBody>
      </p:sp>
      <p:pic>
        <p:nvPicPr>
          <p:cNvPr id="3074" name="Picture 2" descr="D:\Dropbox\Thesis documents\Thesis writing\kannan-thesis2\images\bmac_respon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3235" y="857250"/>
            <a:ext cx="4779682" cy="39406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Log messages</a:t>
            </a:r>
            <a:endParaRPr lang="en-US" sz="3600" dirty="0"/>
          </a:p>
        </p:txBody>
      </p:sp>
      <p:pic>
        <p:nvPicPr>
          <p:cNvPr id="4098" name="Picture 2" descr="D:\Dropbox\Thesis documents\Thesis writing\kannan-thesis2\images\bmac1_lo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8980" y="1063229"/>
            <a:ext cx="6786114" cy="1339365"/>
          </a:xfrm>
          <a:prstGeom prst="rect">
            <a:avLst/>
          </a:prstGeom>
          <a:noFill/>
        </p:spPr>
      </p:pic>
      <p:pic>
        <p:nvPicPr>
          <p:cNvPr id="4099" name="Picture 3" descr="D:\Dropbox\Thesis documents\Thesis writing\kannan-thesis2\images\bsac1_lo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1818" y="2402594"/>
            <a:ext cx="7159925" cy="26183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Power levels in fault area</a:t>
            </a:r>
            <a:endParaRPr lang="en-US" sz="3200" dirty="0"/>
          </a:p>
        </p:txBody>
      </p:sp>
      <p:pic>
        <p:nvPicPr>
          <p:cNvPr id="5122" name="Picture 2" descr="D:\Dropbox\Thesis documents\Thesis writing\kannan-thesis2\images\graph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8260" y="857250"/>
            <a:ext cx="3563545" cy="40661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449960" y="1573161"/>
            <a:ext cx="2536723" cy="16013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Generators G1, G2, and G3 are monitored by wide area controller WASCCO.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339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 smtClean="0"/>
              <a:t>Two-area model for wide area controller testing</a:t>
            </a:r>
            <a:endParaRPr lang="en-US" sz="3200" dirty="0"/>
          </a:p>
        </p:txBody>
      </p:sp>
      <p:pic>
        <p:nvPicPr>
          <p:cNvPr id="38914" name="Picture 2" descr="D:\Dropbox\Thesis documents\Thesis writing\kannan-thesis2\images\wascc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2890" y="1033738"/>
            <a:ext cx="5235350" cy="35027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Identifier offline training - omega (after single pass)</a:t>
            </a:r>
            <a:endParaRPr lang="en-US" sz="2800" dirty="0"/>
          </a:p>
        </p:txBody>
      </p:sp>
      <p:pic>
        <p:nvPicPr>
          <p:cNvPr id="6146" name="Picture 2" descr="D:\Dropbox\Thesis documents\Thesis writing\kannan-thesis2\images\omega_gen3_offline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323" y="1175367"/>
            <a:ext cx="3889809" cy="2478321"/>
          </a:xfrm>
          <a:prstGeom prst="rect">
            <a:avLst/>
          </a:prstGeom>
          <a:noFill/>
        </p:spPr>
      </p:pic>
      <p:pic>
        <p:nvPicPr>
          <p:cNvPr id="6147" name="Picture 3" descr="D:\Dropbox\Thesis documents\Thesis writing\kannan-thesis2\images\omega_gen3_offline_1_zoom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5866" y="1195508"/>
            <a:ext cx="4149126" cy="25241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Identifier offline training – Vt (after single pass)</a:t>
            </a:r>
            <a:endParaRPr lang="en-US" sz="2800" dirty="0"/>
          </a:p>
        </p:txBody>
      </p:sp>
      <p:pic>
        <p:nvPicPr>
          <p:cNvPr id="47106" name="Picture 2" descr="D:\Dropbox\Thesis documents\Thesis writing\kannan-thesis2\images\vt_gen3_offline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5218" y="1216660"/>
            <a:ext cx="3878736" cy="2359660"/>
          </a:xfrm>
          <a:prstGeom prst="rect">
            <a:avLst/>
          </a:prstGeom>
          <a:noFill/>
        </p:spPr>
      </p:pic>
      <p:pic>
        <p:nvPicPr>
          <p:cNvPr id="47107" name="Picture 3" descr="D:\Dropbox\Thesis documents\Thesis writing\kannan-thesis2\images\vt_gen3_offline_1_zoom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1440" y="1324042"/>
            <a:ext cx="3823969" cy="22522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Identifier offline training - omega (after 10 passes)</a:t>
            </a:r>
            <a:endParaRPr lang="en-US" sz="2800" dirty="0"/>
          </a:p>
        </p:txBody>
      </p:sp>
      <p:pic>
        <p:nvPicPr>
          <p:cNvPr id="7170" name="Picture 2" descr="D:\Dropbox\Thesis documents\Thesis writing\kannan-thesis2\images\omega_gen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728" y="1276709"/>
            <a:ext cx="4262199" cy="2647621"/>
          </a:xfrm>
          <a:prstGeom prst="rect">
            <a:avLst/>
          </a:prstGeom>
          <a:noFill/>
        </p:spPr>
      </p:pic>
      <p:pic>
        <p:nvPicPr>
          <p:cNvPr id="7171" name="Picture 3" descr="D:\Dropbox\Thesis documents\Thesis writing\kannan-thesis2\images\omega_gen3_zoom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2147" y="1354343"/>
            <a:ext cx="4115907" cy="24392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355947" y="4112031"/>
            <a:ext cx="7330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Identifier predicted state is indistinguishable from plant future state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Identifier offline training – Vt (after 10 passes)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355947" y="4112031"/>
            <a:ext cx="7330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Identifier predicted state is indistinguishable from plant future state</a:t>
            </a:r>
            <a:endParaRPr lang="en-US" sz="2000" dirty="0"/>
          </a:p>
        </p:txBody>
      </p:sp>
      <p:pic>
        <p:nvPicPr>
          <p:cNvPr id="48130" name="Picture 2" descr="D:\Dropbox\Thesis documents\Thesis writing\kannan-thesis2\images\vt_gen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452" y="857250"/>
            <a:ext cx="4468453" cy="2712720"/>
          </a:xfrm>
          <a:prstGeom prst="rect">
            <a:avLst/>
          </a:prstGeom>
          <a:noFill/>
        </p:spPr>
      </p:pic>
      <p:pic>
        <p:nvPicPr>
          <p:cNvPr id="48131" name="Picture 3" descr="D:\Dropbox\Thesis documents\Thesis writing\kannan-thesis2\images\vt_gen3_zoom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7593" y="1009650"/>
            <a:ext cx="4097651" cy="24876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Identifier RMS error (offline)</a:t>
            </a:r>
            <a:endParaRPr lang="en-US" sz="3200" dirty="0"/>
          </a:p>
        </p:txBody>
      </p:sp>
      <p:pic>
        <p:nvPicPr>
          <p:cNvPr id="8194" name="Picture 2" descr="D:\Dropbox\Thesis documents\Thesis writing\kannan-thesis2\images\wannid_rms_omeg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5586" y="871561"/>
            <a:ext cx="4029205" cy="2445259"/>
          </a:xfrm>
          <a:prstGeom prst="rect">
            <a:avLst/>
          </a:prstGeom>
          <a:noFill/>
        </p:spPr>
      </p:pic>
      <p:pic>
        <p:nvPicPr>
          <p:cNvPr id="8195" name="Picture 3" descr="D:\Dropbox\Thesis documents\Thesis writing\kannan-thesis2\images\wannid_rms_v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1780" y="835450"/>
            <a:ext cx="4072507" cy="247153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65585" y="3982065"/>
            <a:ext cx="5206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RMS error gets reduced at the end of each pass </a:t>
            </a:r>
          </a:p>
          <a:p>
            <a:r>
              <a:rPr lang="en-US" sz="2000" dirty="0" smtClean="0"/>
              <a:t>and stabilizes after 20 passes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349910" y="338444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Omega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6468182" y="338444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Vt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3327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Action weights and biases and RMS error (offline)</a:t>
            </a:r>
            <a:endParaRPr lang="en-US" sz="2800" dirty="0"/>
          </a:p>
        </p:txBody>
      </p:sp>
      <p:pic>
        <p:nvPicPr>
          <p:cNvPr id="9218" name="Picture 2" descr="D:\Dropbox\Thesis documents\Thesis writing\kannan-thesis2\images\action_wb_offli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274" y="1069398"/>
            <a:ext cx="3842537" cy="2079656"/>
          </a:xfrm>
          <a:prstGeom prst="rect">
            <a:avLst/>
          </a:prstGeom>
          <a:noFill/>
        </p:spPr>
      </p:pic>
      <p:pic>
        <p:nvPicPr>
          <p:cNvPr id="5" name="Picture 2" descr="D:\Dropbox\Thesis documents\Thesis writing\kannan-thesis2\images\action_rm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8127" y="1721440"/>
            <a:ext cx="4218437" cy="2560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9935" y="1063229"/>
            <a:ext cx="8426247" cy="379390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What is needed?</a:t>
            </a:r>
          </a:p>
          <a:p>
            <a:pPr lvl="1"/>
            <a:r>
              <a:rPr lang="en-US" dirty="0" smtClean="0"/>
              <a:t>Continuous monitoring of system components and immediate fault restoration.</a:t>
            </a:r>
          </a:p>
          <a:p>
            <a:pPr lvl="1"/>
            <a:r>
              <a:rPr lang="en-US" dirty="0" smtClean="0"/>
              <a:t>Coordination and security in monitoring components.</a:t>
            </a:r>
          </a:p>
          <a:p>
            <a:pPr lvl="1"/>
            <a:r>
              <a:rPr lang="en-US" dirty="0" smtClean="0"/>
              <a:t>Performing wide area controlling with a global level knowledge.</a:t>
            </a:r>
          </a:p>
          <a:p>
            <a:pPr lvl="1"/>
            <a:endParaRPr lang="en-US" dirty="0" smtClean="0"/>
          </a:p>
          <a:p>
            <a:r>
              <a:rPr lang="en-US" b="1" u="sng" dirty="0" smtClean="0"/>
              <a:t>Solution:</a:t>
            </a:r>
            <a:r>
              <a:rPr lang="en-US" dirty="0" smtClean="0"/>
              <a:t> </a:t>
            </a:r>
          </a:p>
          <a:p>
            <a:pPr lvl="1"/>
            <a:r>
              <a:rPr lang="en-US" u="sng" dirty="0" smtClean="0"/>
              <a:t>FIPA-compliant and multi-agent systems</a:t>
            </a:r>
            <a:r>
              <a:rPr lang="en-US" dirty="0" smtClean="0"/>
              <a:t> are developed for monitors and supervisors. </a:t>
            </a:r>
          </a:p>
          <a:p>
            <a:pPr lvl="1"/>
            <a:r>
              <a:rPr lang="en-US" dirty="0" smtClean="0"/>
              <a:t>Use </a:t>
            </a:r>
            <a:r>
              <a:rPr lang="en-US" u="sng" dirty="0" smtClean="0"/>
              <a:t>mutation principle</a:t>
            </a:r>
            <a:r>
              <a:rPr lang="en-US" dirty="0" smtClean="0"/>
              <a:t> to secure the agents.</a:t>
            </a:r>
          </a:p>
          <a:p>
            <a:pPr lvl="1"/>
            <a:r>
              <a:rPr lang="en-US" dirty="0" smtClean="0"/>
              <a:t>‘Monitors’ perform continuous monitoring of power system components and ‘Supervisors’ coordinate the activities of monitors and also protect system components.</a:t>
            </a:r>
          </a:p>
          <a:p>
            <a:pPr lvl="1"/>
            <a:r>
              <a:rPr lang="en-US" u="sng" dirty="0" smtClean="0"/>
              <a:t>Wide area monitoring</a:t>
            </a:r>
            <a:r>
              <a:rPr lang="en-US" dirty="0" smtClean="0"/>
              <a:t> is done by the supervisor using intelligent algorithms based on neural network based designs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Critic weights and biases and RMS error (offline)</a:t>
            </a:r>
            <a:endParaRPr lang="en-US" sz="3200" dirty="0"/>
          </a:p>
        </p:txBody>
      </p:sp>
      <p:pic>
        <p:nvPicPr>
          <p:cNvPr id="11266" name="Picture 2" descr="D:\Dropbox\Thesis documents\Thesis writing\kannan-thesis2\images\critic_wb_offlin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2413" y="3089177"/>
            <a:ext cx="3239729" cy="1753405"/>
          </a:xfrm>
          <a:prstGeom prst="rect">
            <a:avLst/>
          </a:prstGeom>
          <a:noFill/>
        </p:spPr>
      </p:pic>
      <p:pic>
        <p:nvPicPr>
          <p:cNvPr id="5" name="Picture 2" descr="D:\Dropbox\Thesis documents\Thesis writing\kannan-thesis2\images\critic_rms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42588" y="709766"/>
            <a:ext cx="3075195" cy="1866285"/>
          </a:xfrm>
          <a:prstGeom prst="rect">
            <a:avLst/>
          </a:prstGeom>
          <a:noFill/>
        </p:spPr>
      </p:pic>
      <p:pic>
        <p:nvPicPr>
          <p:cNvPr id="6" name="Picture 3" descr="D:\Dropbox\Thesis documents\Thesis writing\kannan-thesis2\images\critic_rms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6297" y="709766"/>
            <a:ext cx="2974071" cy="180491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86465" y="2607698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RMS error for future lambda 1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5822131" y="2576051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RMS error for future lambda 2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Identifier online training - omega</a:t>
            </a:r>
            <a:endParaRPr lang="en-US" sz="3200" dirty="0"/>
          </a:p>
        </p:txBody>
      </p:sp>
      <p:pic>
        <p:nvPicPr>
          <p:cNvPr id="12292" name="Picture 4" descr="D:\Dropbox\Thesis documents\Thesis writing\kannan-thesis2\images\omega_gen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2547" y="1030763"/>
            <a:ext cx="4008703" cy="2490153"/>
          </a:xfrm>
          <a:prstGeom prst="rect">
            <a:avLst/>
          </a:prstGeom>
          <a:noFill/>
        </p:spPr>
      </p:pic>
      <p:pic>
        <p:nvPicPr>
          <p:cNvPr id="12293" name="Picture 5" descr="D:\Dropbox\Thesis documents\Thesis writing\kannan-thesis2\images\omega_gen3_zoom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1250" y="1030763"/>
            <a:ext cx="4201880" cy="249015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87794" y="3978655"/>
            <a:ext cx="6356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Close to last pass of offline training. Identifier learned well.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Identifier offline training - Vt</a:t>
            </a:r>
            <a:endParaRPr lang="en-US" sz="3200" dirty="0"/>
          </a:p>
        </p:txBody>
      </p:sp>
      <p:pic>
        <p:nvPicPr>
          <p:cNvPr id="49154" name="Picture 2" descr="D:\Dropbox\Thesis documents\Thesis writing\kannan-thesis2\images\vt_gen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9809" y="857251"/>
            <a:ext cx="4043781" cy="2454909"/>
          </a:xfrm>
          <a:prstGeom prst="rect">
            <a:avLst/>
          </a:prstGeom>
          <a:noFill/>
        </p:spPr>
      </p:pic>
      <p:pic>
        <p:nvPicPr>
          <p:cNvPr id="49155" name="Picture 3" descr="D:\Dropbox\Thesis documents\Thesis writing\kannan-thesis2\images\vt_gen3_zoom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3430" y="798511"/>
            <a:ext cx="4197542" cy="254825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87794" y="3778600"/>
            <a:ext cx="6356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Close to last pass of offline training. Identifier learned well.</a:t>
            </a:r>
            <a:endParaRPr lang="en-US" sz="20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Identifier error during online training</a:t>
            </a:r>
            <a:endParaRPr lang="en-US" sz="3200" dirty="0"/>
          </a:p>
        </p:txBody>
      </p:sp>
      <p:pic>
        <p:nvPicPr>
          <p:cNvPr id="53250" name="Picture 2" descr="D:\Dropbox\Thesis documents\Thesis writing\kannan-thesis2\images\wannid_error_omeg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9854" y="1107439"/>
            <a:ext cx="3948196" cy="2351723"/>
          </a:xfrm>
          <a:prstGeom prst="rect">
            <a:avLst/>
          </a:prstGeom>
          <a:noFill/>
        </p:spPr>
      </p:pic>
      <p:pic>
        <p:nvPicPr>
          <p:cNvPr id="53251" name="Picture 3" descr="D:\Dropbox\Thesis documents\Thesis writing\kannan-thesis2\images\wannid_error_v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8050" y="1107439"/>
            <a:ext cx="3968749" cy="23639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Changes in weights and biases for Identifier during online training</a:t>
            </a:r>
            <a:endParaRPr lang="en-US" sz="2800" dirty="0"/>
          </a:p>
        </p:txBody>
      </p:sp>
      <p:pic>
        <p:nvPicPr>
          <p:cNvPr id="52226" name="Picture 2" descr="D:\Dropbox\Thesis documents\Thesis writing\kannan-thesis2\images\wannid_wb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865" y="1077856"/>
            <a:ext cx="2824316" cy="1689719"/>
          </a:xfrm>
          <a:prstGeom prst="rect">
            <a:avLst/>
          </a:prstGeom>
          <a:noFill/>
        </p:spPr>
      </p:pic>
      <p:pic>
        <p:nvPicPr>
          <p:cNvPr id="52227" name="Picture 3" descr="D:\Dropbox\Thesis documents\Thesis writing\kannan-thesis2\images\wannid_wb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9807" y="1077856"/>
            <a:ext cx="2677552" cy="1601914"/>
          </a:xfrm>
          <a:prstGeom prst="rect">
            <a:avLst/>
          </a:prstGeom>
          <a:noFill/>
        </p:spPr>
      </p:pic>
      <p:pic>
        <p:nvPicPr>
          <p:cNvPr id="52228" name="Picture 4" descr="D:\Dropbox\Thesis documents\Thesis writing\kannan-thesis2\images\wannid_wb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58533" y="2934089"/>
            <a:ext cx="2817861" cy="1685857"/>
          </a:xfrm>
          <a:prstGeom prst="rect">
            <a:avLst/>
          </a:prstGeom>
          <a:noFill/>
        </p:spPr>
      </p:pic>
      <p:pic>
        <p:nvPicPr>
          <p:cNvPr id="52229" name="Picture 5" descr="D:\Dropbox\Thesis documents\Thesis writing\kannan-thesis2\images\wannid_wb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69807" y="2934089"/>
            <a:ext cx="2677552" cy="16019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Action online training</a:t>
            </a:r>
            <a:endParaRPr lang="en-US" sz="3200" dirty="0"/>
          </a:p>
        </p:txBody>
      </p:sp>
      <p:pic>
        <p:nvPicPr>
          <p:cNvPr id="50178" name="Picture 2" descr="D:\Dropbox\Thesis documents\Thesis writing\kannan-thesis2\images\action_wb_n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659" y="857250"/>
            <a:ext cx="3769881" cy="2255427"/>
          </a:xfrm>
          <a:prstGeom prst="rect">
            <a:avLst/>
          </a:prstGeom>
          <a:noFill/>
        </p:spPr>
      </p:pic>
      <p:pic>
        <p:nvPicPr>
          <p:cNvPr id="50179" name="Picture 3" descr="D:\Dropbox\Thesis documents\Thesis writing\kannan-thesis2\images\action_err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9819" y="1859159"/>
            <a:ext cx="4190437" cy="250703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20645" y="3197631"/>
            <a:ext cx="201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Weights and biases</a:t>
            </a:r>
            <a:endParaRPr 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6395883" y="147269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Action error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Critic online training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720645" y="3197631"/>
            <a:ext cx="201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Weights and biases</a:t>
            </a:r>
            <a:endParaRPr lang="en-US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6395883" y="1472692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Critic error</a:t>
            </a:r>
            <a:endParaRPr lang="en-US" u="sng" dirty="0"/>
          </a:p>
        </p:txBody>
      </p:sp>
      <p:pic>
        <p:nvPicPr>
          <p:cNvPr id="51202" name="Picture 2" descr="D:\Dropbox\Thesis documents\Thesis writing\kannan-thesis2\images\critic_wb_n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72" y="857250"/>
            <a:ext cx="3714978" cy="2222580"/>
          </a:xfrm>
          <a:prstGeom prst="rect">
            <a:avLst/>
          </a:prstGeom>
          <a:noFill/>
        </p:spPr>
      </p:pic>
      <p:pic>
        <p:nvPicPr>
          <p:cNvPr id="51203" name="Picture 3" descr="D:\Dropbox\Thesis documents\Thesis writing\kannan-thesis2\images\critic_erro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3978" y="1842024"/>
            <a:ext cx="4082538" cy="24784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PSCAD Implementation Main page</a:t>
            </a:r>
            <a:endParaRPr lang="en-US" sz="3600" dirty="0"/>
          </a:p>
        </p:txBody>
      </p:sp>
      <p:pic>
        <p:nvPicPr>
          <p:cNvPr id="18434" name="Picture 2" descr="D:\Dropbox\Thesis documents\Thesis writing\kannan-thesis2\images\pscad_ma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5838" y="857249"/>
            <a:ext cx="6082820" cy="4151853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3805085" y="1936957"/>
            <a:ext cx="1258529" cy="11307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Sub-page for Wide area controller</a:t>
            </a:r>
            <a:endParaRPr lang="en-US" sz="3600" dirty="0"/>
          </a:p>
        </p:txBody>
      </p:sp>
      <p:pic>
        <p:nvPicPr>
          <p:cNvPr id="14338" name="Picture 2" descr="D:\Dropbox\Thesis documents\Thesis writing\kannan-thesis2\images\wide_area_pa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695" y="857250"/>
            <a:ext cx="5866247" cy="3291904"/>
          </a:xfrm>
          <a:prstGeom prst="rect">
            <a:avLst/>
          </a:prstGeom>
          <a:noFill/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626943" y="1063229"/>
            <a:ext cx="2517057" cy="292592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Inputs</a:t>
            </a:r>
          </a:p>
          <a:p>
            <a:pPr lvl="1"/>
            <a:r>
              <a:rPr lang="en-US" dirty="0" smtClean="0"/>
              <a:t>Omega</a:t>
            </a:r>
          </a:p>
          <a:p>
            <a:pPr lvl="1"/>
            <a:r>
              <a:rPr lang="en-US" dirty="0" smtClean="0"/>
              <a:t> Vt</a:t>
            </a:r>
          </a:p>
          <a:p>
            <a:pPr lvl="1"/>
            <a:r>
              <a:rPr lang="en-US" dirty="0" smtClean="0"/>
              <a:t> applied control signal</a:t>
            </a:r>
          </a:p>
          <a:p>
            <a:r>
              <a:rPr lang="en-US" dirty="0" smtClean="0"/>
              <a:t>Outputs</a:t>
            </a:r>
          </a:p>
          <a:p>
            <a:pPr lvl="1"/>
            <a:r>
              <a:rPr lang="en-US" dirty="0" smtClean="0"/>
              <a:t>Normalized omega</a:t>
            </a:r>
          </a:p>
          <a:p>
            <a:pPr lvl="1"/>
            <a:r>
              <a:rPr lang="en-US" dirty="0" smtClean="0"/>
              <a:t>Normalized Vt</a:t>
            </a:r>
          </a:p>
          <a:p>
            <a:pPr lvl="1"/>
            <a:r>
              <a:rPr lang="en-US" dirty="0" smtClean="0"/>
              <a:t>Control signal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22238" y="1063229"/>
            <a:ext cx="3084110" cy="333179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Torque disturbance is given to the applied torque in 4 different time periods</a:t>
            </a:r>
          </a:p>
          <a:p>
            <a:pPr lvl="1"/>
            <a:r>
              <a:rPr lang="en-US" dirty="0" smtClean="0"/>
              <a:t>0.2 </a:t>
            </a:r>
            <a:r>
              <a:rPr lang="en-US" dirty="0" err="1" smtClean="0"/>
              <a:t>p.u</a:t>
            </a:r>
            <a:r>
              <a:rPr lang="en-US" dirty="0" smtClean="0"/>
              <a:t> increase at t0=5 seconds.</a:t>
            </a:r>
          </a:p>
          <a:p>
            <a:pPr lvl="1"/>
            <a:r>
              <a:rPr lang="en-US" dirty="0" smtClean="0"/>
              <a:t>0.2 </a:t>
            </a:r>
            <a:r>
              <a:rPr lang="en-US" dirty="0" err="1" smtClean="0"/>
              <a:t>p.u</a:t>
            </a:r>
            <a:r>
              <a:rPr lang="en-US" dirty="0" smtClean="0"/>
              <a:t> decrease at t=11 seconds.</a:t>
            </a:r>
          </a:p>
          <a:p>
            <a:pPr lvl="1"/>
            <a:r>
              <a:rPr lang="en-US" dirty="0" smtClean="0"/>
              <a:t>0.2 </a:t>
            </a:r>
            <a:r>
              <a:rPr lang="en-US" dirty="0" err="1" smtClean="0"/>
              <a:t>p.u</a:t>
            </a:r>
            <a:r>
              <a:rPr lang="en-US" dirty="0" smtClean="0"/>
              <a:t> increase again at t=22 seconds.</a:t>
            </a:r>
          </a:p>
          <a:p>
            <a:pPr lvl="1"/>
            <a:r>
              <a:rPr lang="en-US" dirty="0" smtClean="0"/>
              <a:t>0.2 </a:t>
            </a:r>
            <a:r>
              <a:rPr lang="en-US" dirty="0" err="1" smtClean="0"/>
              <a:t>p.u</a:t>
            </a:r>
            <a:r>
              <a:rPr lang="en-US" dirty="0" smtClean="0"/>
              <a:t> decrease again at t=28 seconds.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Generator 3 sub-page - Torque disturbance test</a:t>
            </a:r>
            <a:endParaRPr lang="en-US" sz="3600" dirty="0"/>
          </a:p>
        </p:txBody>
      </p:sp>
      <p:pic>
        <p:nvPicPr>
          <p:cNvPr id="39938" name="Picture 2" descr="D:\Dropbox\Thesis documents\Presentation\images\torque_disturban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6920" y="857250"/>
            <a:ext cx="5165318" cy="31854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73562" y="1219199"/>
            <a:ext cx="3913237" cy="309451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FIPA is an IEEE computer society promoting agent based technology and interoperability of its standards.</a:t>
            </a:r>
          </a:p>
          <a:p>
            <a:r>
              <a:rPr lang="en-US" dirty="0" smtClean="0"/>
              <a:t>Divided into five categories</a:t>
            </a:r>
          </a:p>
          <a:p>
            <a:pPr lvl="1"/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Abstract architecture</a:t>
            </a:r>
          </a:p>
          <a:p>
            <a:pPr lvl="1"/>
            <a:r>
              <a:rPr lang="en-US" dirty="0" smtClean="0"/>
              <a:t>Agent communication</a:t>
            </a:r>
          </a:p>
          <a:p>
            <a:pPr lvl="1"/>
            <a:r>
              <a:rPr lang="en-US" dirty="0" smtClean="0"/>
              <a:t>Agent management</a:t>
            </a:r>
          </a:p>
          <a:p>
            <a:pPr lvl="1"/>
            <a:r>
              <a:rPr lang="en-US" dirty="0" smtClean="0"/>
              <a:t>Agent message transport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 smtClean="0"/>
              <a:t>FIPA-compliant secured multi-agent systems</a:t>
            </a:r>
            <a:endParaRPr lang="en-US" sz="3200" dirty="0"/>
          </a:p>
        </p:txBody>
      </p:sp>
      <p:pic>
        <p:nvPicPr>
          <p:cNvPr id="4" name="Picture 2" descr="D:\Dropbox\Thesis documents\Thesis writing\kannan-thesis2\images\fip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741" y="1063229"/>
            <a:ext cx="3500377" cy="225024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02890" y="3511415"/>
            <a:ext cx="3258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FIPA – Foundation for Intelligent</a:t>
            </a:r>
          </a:p>
          <a:p>
            <a:r>
              <a:rPr lang="en-US" dirty="0" smtClean="0"/>
              <a:t>Physical Agents.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To measure inter-area stability, difference in rotor speed variations between generators in different areas are considered.</a:t>
            </a:r>
          </a:p>
          <a:p>
            <a:pPr lvl="1"/>
            <a:r>
              <a:rPr lang="en-US" dirty="0" smtClean="0"/>
              <a:t>Omega1 minus omega3 </a:t>
            </a:r>
            <a:r>
              <a:rPr lang="en-US" dirty="0" smtClean="0">
                <a:sym typeface="Wingdings" pitchFamily="2" charset="2"/>
              </a:rPr>
              <a:t>difference in speed deviation of generator 1 (area 2) and generator 3 (area 1)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Omega1 minus omega2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Omega1 minus omega2</a:t>
            </a:r>
          </a:p>
          <a:p>
            <a:r>
              <a:rPr lang="en-US" dirty="0" smtClean="0">
                <a:sym typeface="Wingdings" pitchFamily="2" charset="2"/>
              </a:rPr>
              <a:t>Rotor speed variations are compared for no control, with power system stabilizer, and developed wide area controller.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Measuring generator stability</a:t>
            </a:r>
            <a:endParaRPr lang="en-US" sz="36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266038" y="1764183"/>
            <a:ext cx="1877961" cy="880693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Works well… But could be improved.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Performance comparison</a:t>
            </a:r>
            <a:endParaRPr lang="en-US" sz="3600" dirty="0"/>
          </a:p>
        </p:txBody>
      </p:sp>
      <p:pic>
        <p:nvPicPr>
          <p:cNvPr id="16386" name="Picture 2" descr="D:\Dropbox\Thesis documents\Thesis writing\kannan-thesis2\images\result_final_zoom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337" y="626826"/>
            <a:ext cx="6592528" cy="39744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0959" y="1063229"/>
            <a:ext cx="7225286" cy="330229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Controller fine tuning is done based on the following activities</a:t>
            </a:r>
          </a:p>
          <a:p>
            <a:pPr lvl="1"/>
            <a:r>
              <a:rPr lang="en-US" dirty="0" smtClean="0"/>
              <a:t>Normalization of action input.</a:t>
            </a:r>
          </a:p>
          <a:p>
            <a:pPr lvl="1"/>
            <a:r>
              <a:rPr lang="en-US" dirty="0" smtClean="0"/>
              <a:t>Change in the number of hidden neurons for action network.</a:t>
            </a:r>
          </a:p>
          <a:p>
            <a:pPr lvl="1"/>
            <a:r>
              <a:rPr lang="en-US" dirty="0" smtClean="0"/>
              <a:t>Feeding plant future state identified by the model identifier to the action network.</a:t>
            </a:r>
          </a:p>
          <a:p>
            <a:r>
              <a:rPr lang="en-US" dirty="0" smtClean="0"/>
              <a:t>Same test is conducted again with the new configuration and the results are compared.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Controller enhancement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44929" y="2753032"/>
            <a:ext cx="2399070" cy="904568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No visible deviation after the initial peek.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Performance comparison with enhanced controller.</a:t>
            </a:r>
            <a:endParaRPr lang="en-US" sz="3200" dirty="0"/>
          </a:p>
        </p:txBody>
      </p:sp>
      <p:pic>
        <p:nvPicPr>
          <p:cNvPr id="15363" name="Picture 3" descr="D:\Dropbox\Thesis documents\Thesis writing\kannan-thesis2\images\result_final_zoom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8846" y="1063228"/>
            <a:ext cx="5986083" cy="360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Performance comparison with enhanced controller.</a:t>
            </a:r>
            <a:endParaRPr lang="en-US" sz="3200" dirty="0"/>
          </a:p>
        </p:txBody>
      </p:sp>
      <p:pic>
        <p:nvPicPr>
          <p:cNvPr id="17410" name="Picture 2" descr="D:\Dropbox\Thesis documents\Thesis writing\kannan-thesis2\images\result_omega1minusomega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1103" y="1285335"/>
            <a:ext cx="7724476" cy="2941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76335" y="1258529"/>
            <a:ext cx="2610463" cy="28611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Short circuit fault is applied at t=5 seconds for a duration of 0.1 seconds.</a:t>
            </a:r>
          </a:p>
          <a:p>
            <a:r>
              <a:rPr lang="en-US" dirty="0" smtClean="0"/>
              <a:t>Breakers labeled ‘BRK’ opens at t=5 seconds and closes at t=15 seconds.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Fault simulation testing</a:t>
            </a:r>
            <a:endParaRPr lang="en-US" sz="3600" dirty="0"/>
          </a:p>
        </p:txBody>
      </p:sp>
      <p:pic>
        <p:nvPicPr>
          <p:cNvPr id="19458" name="Picture 2" descr="D:\Dropbox\Thesis documents\Thesis writing\kannan-thesis2\images\gen3_faul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007" y="1063229"/>
            <a:ext cx="5117690" cy="2445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95769" y="2854403"/>
            <a:ext cx="1991032" cy="1247352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Better than PSS and less rotor speed deviation.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Performance comparison for fault simulation test</a:t>
            </a:r>
            <a:endParaRPr lang="en-US" sz="3200" dirty="0"/>
          </a:p>
        </p:txBody>
      </p:sp>
      <p:pic>
        <p:nvPicPr>
          <p:cNvPr id="21506" name="Picture 2" descr="D:\Dropbox\Thesis documents\Thesis writing\kannan-thesis2\images\fault_omega1minusomega3_zoo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437" y="1190216"/>
            <a:ext cx="5700533" cy="228786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09369" y="4101755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Application of fault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rot="16200000" flipV="1">
            <a:off x="1434661" y="3325008"/>
            <a:ext cx="827612" cy="7258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Performance comparison for fault simulation test</a:t>
            </a:r>
            <a:endParaRPr lang="en-US" sz="3200" dirty="0"/>
          </a:p>
        </p:txBody>
      </p:sp>
      <p:pic>
        <p:nvPicPr>
          <p:cNvPr id="20482" name="Picture 2" descr="D:\Dropbox\Thesis documents\Thesis writing\kannan-thesis2\images\fault_omega1minusomega3_ful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9842" y="1381197"/>
            <a:ext cx="6725412" cy="2699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4480" y="857250"/>
            <a:ext cx="7485841" cy="373491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proposed FIPA-compliant multi-agent systems are able to protect the system components during abnormal conditions.</a:t>
            </a:r>
          </a:p>
          <a:p>
            <a:r>
              <a:rPr lang="en-US" dirty="0" smtClean="0"/>
              <a:t>Communication mechanisms between agent clusters provide immediate fault restoration.</a:t>
            </a:r>
          </a:p>
          <a:p>
            <a:r>
              <a:rPr lang="en-US" dirty="0" smtClean="0"/>
              <a:t>In a two-area power system model, developed wide area controller could provide better system stability with a global view of the model.</a:t>
            </a:r>
          </a:p>
          <a:p>
            <a:r>
              <a:rPr lang="en-US" dirty="0" smtClean="0"/>
              <a:t>The power system generators recovered from disturbances and faults more quickly and with less deviation of rotor speed.</a:t>
            </a:r>
          </a:p>
          <a:p>
            <a:r>
              <a:rPr lang="en-US" dirty="0" smtClean="0"/>
              <a:t>Wide area controller performed better than local controllers.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Conclusions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00959" y="1063229"/>
            <a:ext cx="7284280" cy="249604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Hardware implementation for Monitoring/Resurrection agent.</a:t>
            </a:r>
          </a:p>
          <a:p>
            <a:r>
              <a:rPr lang="en-US" dirty="0" smtClean="0"/>
              <a:t>Distributing agent clusters across multiple machines.</a:t>
            </a:r>
          </a:p>
          <a:p>
            <a:r>
              <a:rPr lang="en-US" dirty="0" smtClean="0"/>
              <a:t>Applying developed wide area controller in a power system model with components exhibiting more dynamic behavior.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Future Work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This research is focused mainly on developing self-secure and intelligent multi-agent systems capable of performing wide area controlling.</a:t>
            </a:r>
          </a:p>
          <a:p>
            <a:r>
              <a:rPr lang="en-US" dirty="0" smtClean="0"/>
              <a:t>Design and develop a FIPA-compliant multi-agent system for monitors and supervisors from self-secured fault tolerant multi-agent system based on mutation.</a:t>
            </a:r>
          </a:p>
          <a:p>
            <a:r>
              <a:rPr lang="en-US" dirty="0" smtClean="0"/>
              <a:t>Develop an ontology for the developed multi-agent system to converse with each other.</a:t>
            </a:r>
          </a:p>
          <a:p>
            <a:r>
              <a:rPr lang="en-US" dirty="0" smtClean="0"/>
              <a:t>Develop wide area controller using adaptive critic designs for stabilizing components in the power system.</a:t>
            </a:r>
          </a:p>
          <a:p>
            <a:r>
              <a:rPr lang="en-US" dirty="0" smtClean="0"/>
              <a:t>Formulate test cases and measure the performance of developed architecture and compare it with other available solutions.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Research scope and objectives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2335" y="1986116"/>
            <a:ext cx="8229600" cy="857250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00B0F0"/>
                </a:solidFill>
              </a:rPr>
              <a:t>Questions?</a:t>
            </a:r>
            <a:endParaRPr lang="en-US" sz="4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4233" y="1063229"/>
            <a:ext cx="7762566" cy="353139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Design FIPA-compliant multi-agent system</a:t>
            </a:r>
          </a:p>
          <a:p>
            <a:r>
              <a:rPr lang="en-US" dirty="0" smtClean="0"/>
              <a:t>Design an ontology suitable for communicating power system related information.</a:t>
            </a:r>
          </a:p>
          <a:p>
            <a:r>
              <a:rPr lang="en-US" dirty="0" smtClean="0"/>
              <a:t>Design clusters of agents to perform monitoring and supervision activities.</a:t>
            </a:r>
          </a:p>
          <a:p>
            <a:r>
              <a:rPr lang="en-US" dirty="0" smtClean="0"/>
              <a:t>Implement this agent system and test with multi-machine power system.</a:t>
            </a:r>
          </a:p>
          <a:p>
            <a:r>
              <a:rPr lang="en-US" dirty="0" smtClean="0"/>
              <a:t>Design wide area controller using adaptive critic designs.</a:t>
            </a:r>
          </a:p>
          <a:p>
            <a:r>
              <a:rPr lang="en-US" dirty="0" smtClean="0"/>
              <a:t>Test the controller in a complex multi-machine power system, measure the system performance, and compare the results with local controllers.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Design steps in multi-agent system with embedded wide area controller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03000499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3688C91-EAE2-43D0-974C-FFC382B931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TS030004990</Template>
  <TotalTime>2114</TotalTime>
  <Words>2298</Words>
  <Application>Microsoft Office PowerPoint</Application>
  <PresentationFormat>On-screen Show (16:9)</PresentationFormat>
  <Paragraphs>316</Paragraphs>
  <Slides>80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TS030004990</vt:lpstr>
      <vt:lpstr>Thesis defense</vt:lpstr>
      <vt:lpstr>Table of contents</vt:lpstr>
      <vt:lpstr>Part I  Review of proposal</vt:lpstr>
      <vt:lpstr>Introduction</vt:lpstr>
      <vt:lpstr>Challenges in complex systems control and protection</vt:lpstr>
      <vt:lpstr>Proposed solution</vt:lpstr>
      <vt:lpstr>FIPA-compliant secured multi-agent systems</vt:lpstr>
      <vt:lpstr>Research scope and objectives</vt:lpstr>
      <vt:lpstr>Design steps in multi-agent system with embedded wide area controller</vt:lpstr>
      <vt:lpstr>Part II  Design</vt:lpstr>
      <vt:lpstr>Proposed design</vt:lpstr>
      <vt:lpstr>Multi-agent system design</vt:lpstr>
      <vt:lpstr>Special purpose agents</vt:lpstr>
      <vt:lpstr>General purpose agents</vt:lpstr>
      <vt:lpstr>Communication agent</vt:lpstr>
      <vt:lpstr>Communication agent – message routing</vt:lpstr>
      <vt:lpstr>Monitoring/Resurrection agent</vt:lpstr>
      <vt:lpstr>Distributed/Voting Agent</vt:lpstr>
      <vt:lpstr>Mutation agent</vt:lpstr>
      <vt:lpstr>Replicated computational agents</vt:lpstr>
      <vt:lpstr>Agent cluster design</vt:lpstr>
      <vt:lpstr>Activities of monitor</vt:lpstr>
      <vt:lpstr>Activities of supervisor</vt:lpstr>
      <vt:lpstr>Communication between agent clusters</vt:lpstr>
      <vt:lpstr>Performatives designed for MAS-PS</vt:lpstr>
      <vt:lpstr>Ontology design</vt:lpstr>
      <vt:lpstr>Concepts – a hierarchical model</vt:lpstr>
      <vt:lpstr>Ontology Implementation in agent clusters</vt:lpstr>
      <vt:lpstr>UML diagram of the entire agent system model</vt:lpstr>
      <vt:lpstr>Wide area coordinating system centric controller and observer</vt:lpstr>
      <vt:lpstr>Controller design</vt:lpstr>
      <vt:lpstr>Interconnections of a neural network and configuration</vt:lpstr>
      <vt:lpstr>Critic adaptation and training steps</vt:lpstr>
      <vt:lpstr>Action adaptation and training steps</vt:lpstr>
      <vt:lpstr>Wide area controller training</vt:lpstr>
      <vt:lpstr>Part III Testing &amp; Results</vt:lpstr>
      <vt:lpstr>Experimental setup</vt:lpstr>
      <vt:lpstr>Testing mutation</vt:lpstr>
      <vt:lpstr>Two-area power system model for agent cluster testing</vt:lpstr>
      <vt:lpstr>Single cluster testing</vt:lpstr>
      <vt:lpstr>Two area model implementation in PSCAD</vt:lpstr>
      <vt:lpstr>Fault simulation in generator 3</vt:lpstr>
      <vt:lpstr>Generator 3 controller with agent interconnections</vt:lpstr>
      <vt:lpstr>Speed deviation in generators</vt:lpstr>
      <vt:lpstr>Fault identification by agent and commands to resolve fault</vt:lpstr>
      <vt:lpstr>Collaborative cluster testing</vt:lpstr>
      <vt:lpstr>PSCAD Implementation of two-area model for collaborative agent cluster testing</vt:lpstr>
      <vt:lpstr>Fault simulation in generator 3</vt:lpstr>
      <vt:lpstr>Fault simulation in generator 3</vt:lpstr>
      <vt:lpstr>Responses from BMAC</vt:lpstr>
      <vt:lpstr>Log messages</vt:lpstr>
      <vt:lpstr>Power levels in fault area</vt:lpstr>
      <vt:lpstr>Two-area model for wide area controller testing</vt:lpstr>
      <vt:lpstr>Identifier offline training - omega (after single pass)</vt:lpstr>
      <vt:lpstr>Identifier offline training – Vt (after single pass)</vt:lpstr>
      <vt:lpstr>Identifier offline training - omega (after 10 passes)</vt:lpstr>
      <vt:lpstr>Identifier offline training – Vt (after 10 passes)</vt:lpstr>
      <vt:lpstr>Identifier RMS error (offline)</vt:lpstr>
      <vt:lpstr>Action weights and biases and RMS error (offline)</vt:lpstr>
      <vt:lpstr>Critic weights and biases and RMS error (offline)</vt:lpstr>
      <vt:lpstr>Identifier online training - omega</vt:lpstr>
      <vt:lpstr>Identifier offline training - Vt</vt:lpstr>
      <vt:lpstr>Identifier error during online training</vt:lpstr>
      <vt:lpstr>Changes in weights and biases for Identifier during online training</vt:lpstr>
      <vt:lpstr>Action online training</vt:lpstr>
      <vt:lpstr>Critic online training</vt:lpstr>
      <vt:lpstr>PSCAD Implementation Main page</vt:lpstr>
      <vt:lpstr>Sub-page for Wide area controller</vt:lpstr>
      <vt:lpstr>Generator 3 sub-page - Torque disturbance test</vt:lpstr>
      <vt:lpstr>Measuring generator stability</vt:lpstr>
      <vt:lpstr>Performance comparison</vt:lpstr>
      <vt:lpstr>Controller enhancement</vt:lpstr>
      <vt:lpstr>Performance comparison with enhanced controller.</vt:lpstr>
      <vt:lpstr>Performance comparison with enhanced controller.</vt:lpstr>
      <vt:lpstr>Fault simulation testing</vt:lpstr>
      <vt:lpstr>Performance comparison for fault simulation test</vt:lpstr>
      <vt:lpstr>Performance comparison for fault simulation test</vt:lpstr>
      <vt:lpstr>Conclusions</vt:lpstr>
      <vt:lpstr>Future Work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</dc:title>
  <dc:creator>Arangamanikkannan Manickam</dc:creator>
  <cp:lastModifiedBy>Kannan</cp:lastModifiedBy>
  <cp:revision>135</cp:revision>
  <dcterms:created xsi:type="dcterms:W3CDTF">2011-05-21T17:03:31Z</dcterms:created>
  <dcterms:modified xsi:type="dcterms:W3CDTF">2011-05-23T07:04:32Z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TC300049909990</vt:lpwstr>
  </property>
</Properties>
</file>